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78" r:id="rId4"/>
    <p:sldId id="267" r:id="rId5"/>
    <p:sldId id="259" r:id="rId6"/>
    <p:sldId id="261" r:id="rId7"/>
    <p:sldId id="275" r:id="rId8"/>
    <p:sldId id="270" r:id="rId9"/>
    <p:sldId id="263" r:id="rId10"/>
    <p:sldId id="265" r:id="rId11"/>
    <p:sldId id="279" r:id="rId12"/>
    <p:sldId id="281" r:id="rId13"/>
    <p:sldId id="273" r:id="rId14"/>
    <p:sldId id="280" r:id="rId15"/>
    <p:sldId id="28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41" autoAdjust="0"/>
    <p:restoredTop sz="94660"/>
  </p:normalViewPr>
  <p:slideViewPr>
    <p:cSldViewPr snapToGrid="0">
      <p:cViewPr varScale="1">
        <p:scale>
          <a:sx n="114" d="100"/>
          <a:sy n="114" d="100"/>
        </p:scale>
        <p:origin x="108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B28047-4FF2-46C1-A693-748366E5EAD4}"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32D0E-6A7C-4D1C-A85B-134CC6FED7F3}" type="slidenum">
              <a:rPr lang="en-US" smtClean="0"/>
              <a:t>‹#›</a:t>
            </a:fld>
            <a:endParaRPr lang="en-US"/>
          </a:p>
        </p:txBody>
      </p:sp>
    </p:spTree>
    <p:extLst>
      <p:ext uri="{BB962C8B-B14F-4D97-AF65-F5344CB8AC3E}">
        <p14:creationId xmlns:p14="http://schemas.microsoft.com/office/powerpoint/2010/main" val="2541463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B28047-4FF2-46C1-A693-748366E5EAD4}"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32D0E-6A7C-4D1C-A85B-134CC6FED7F3}" type="slidenum">
              <a:rPr lang="en-US" smtClean="0"/>
              <a:t>‹#›</a:t>
            </a:fld>
            <a:endParaRPr lang="en-US"/>
          </a:p>
        </p:txBody>
      </p:sp>
    </p:spTree>
    <p:extLst>
      <p:ext uri="{BB962C8B-B14F-4D97-AF65-F5344CB8AC3E}">
        <p14:creationId xmlns:p14="http://schemas.microsoft.com/office/powerpoint/2010/main" val="105963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B28047-4FF2-46C1-A693-748366E5EAD4}"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32D0E-6A7C-4D1C-A85B-134CC6FED7F3}" type="slidenum">
              <a:rPr lang="en-US" smtClean="0"/>
              <a:t>‹#›</a:t>
            </a:fld>
            <a:endParaRPr lang="en-US"/>
          </a:p>
        </p:txBody>
      </p:sp>
    </p:spTree>
    <p:extLst>
      <p:ext uri="{BB962C8B-B14F-4D97-AF65-F5344CB8AC3E}">
        <p14:creationId xmlns:p14="http://schemas.microsoft.com/office/powerpoint/2010/main" val="158566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B28047-4FF2-46C1-A693-748366E5EAD4}"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32D0E-6A7C-4D1C-A85B-134CC6FED7F3}" type="slidenum">
              <a:rPr lang="en-US" smtClean="0"/>
              <a:t>‹#›</a:t>
            </a:fld>
            <a:endParaRPr lang="en-US"/>
          </a:p>
        </p:txBody>
      </p:sp>
    </p:spTree>
    <p:extLst>
      <p:ext uri="{BB962C8B-B14F-4D97-AF65-F5344CB8AC3E}">
        <p14:creationId xmlns:p14="http://schemas.microsoft.com/office/powerpoint/2010/main" val="1768832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B28047-4FF2-46C1-A693-748366E5EAD4}"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32D0E-6A7C-4D1C-A85B-134CC6FED7F3}" type="slidenum">
              <a:rPr lang="en-US" smtClean="0"/>
              <a:t>‹#›</a:t>
            </a:fld>
            <a:endParaRPr lang="en-US"/>
          </a:p>
        </p:txBody>
      </p:sp>
    </p:spTree>
    <p:extLst>
      <p:ext uri="{BB962C8B-B14F-4D97-AF65-F5344CB8AC3E}">
        <p14:creationId xmlns:p14="http://schemas.microsoft.com/office/powerpoint/2010/main" val="2182818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B28047-4FF2-46C1-A693-748366E5EAD4}"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32D0E-6A7C-4D1C-A85B-134CC6FED7F3}" type="slidenum">
              <a:rPr lang="en-US" smtClean="0"/>
              <a:t>‹#›</a:t>
            </a:fld>
            <a:endParaRPr lang="en-US"/>
          </a:p>
        </p:txBody>
      </p:sp>
    </p:spTree>
    <p:extLst>
      <p:ext uri="{BB962C8B-B14F-4D97-AF65-F5344CB8AC3E}">
        <p14:creationId xmlns:p14="http://schemas.microsoft.com/office/powerpoint/2010/main" val="3740090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B28047-4FF2-46C1-A693-748366E5EAD4}" type="datetimeFigureOut">
              <a:rPr lang="en-US" smtClean="0"/>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C32D0E-6A7C-4D1C-A85B-134CC6FED7F3}" type="slidenum">
              <a:rPr lang="en-US" smtClean="0"/>
              <a:t>‹#›</a:t>
            </a:fld>
            <a:endParaRPr lang="en-US"/>
          </a:p>
        </p:txBody>
      </p:sp>
    </p:spTree>
    <p:extLst>
      <p:ext uri="{BB962C8B-B14F-4D97-AF65-F5344CB8AC3E}">
        <p14:creationId xmlns:p14="http://schemas.microsoft.com/office/powerpoint/2010/main" val="4024628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B28047-4FF2-46C1-A693-748366E5EAD4}" type="datetimeFigureOut">
              <a:rPr lang="en-US" smtClean="0"/>
              <a:t>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C32D0E-6A7C-4D1C-A85B-134CC6FED7F3}" type="slidenum">
              <a:rPr lang="en-US" smtClean="0"/>
              <a:t>‹#›</a:t>
            </a:fld>
            <a:endParaRPr lang="en-US"/>
          </a:p>
        </p:txBody>
      </p:sp>
    </p:spTree>
    <p:extLst>
      <p:ext uri="{BB962C8B-B14F-4D97-AF65-F5344CB8AC3E}">
        <p14:creationId xmlns:p14="http://schemas.microsoft.com/office/powerpoint/2010/main" val="770865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B28047-4FF2-46C1-A693-748366E5EAD4}" type="datetimeFigureOut">
              <a:rPr lang="en-US" smtClean="0"/>
              <a:t>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C32D0E-6A7C-4D1C-A85B-134CC6FED7F3}" type="slidenum">
              <a:rPr lang="en-US" smtClean="0"/>
              <a:t>‹#›</a:t>
            </a:fld>
            <a:endParaRPr lang="en-US"/>
          </a:p>
        </p:txBody>
      </p:sp>
    </p:spTree>
    <p:extLst>
      <p:ext uri="{BB962C8B-B14F-4D97-AF65-F5344CB8AC3E}">
        <p14:creationId xmlns:p14="http://schemas.microsoft.com/office/powerpoint/2010/main" val="1628082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B28047-4FF2-46C1-A693-748366E5EAD4}"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32D0E-6A7C-4D1C-A85B-134CC6FED7F3}" type="slidenum">
              <a:rPr lang="en-US" smtClean="0"/>
              <a:t>‹#›</a:t>
            </a:fld>
            <a:endParaRPr lang="en-US"/>
          </a:p>
        </p:txBody>
      </p:sp>
    </p:spTree>
    <p:extLst>
      <p:ext uri="{BB962C8B-B14F-4D97-AF65-F5344CB8AC3E}">
        <p14:creationId xmlns:p14="http://schemas.microsoft.com/office/powerpoint/2010/main" val="3578069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B28047-4FF2-46C1-A693-748366E5EAD4}"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32D0E-6A7C-4D1C-A85B-134CC6FED7F3}" type="slidenum">
              <a:rPr lang="en-US" smtClean="0"/>
              <a:t>‹#›</a:t>
            </a:fld>
            <a:endParaRPr lang="en-US"/>
          </a:p>
        </p:txBody>
      </p:sp>
    </p:spTree>
    <p:extLst>
      <p:ext uri="{BB962C8B-B14F-4D97-AF65-F5344CB8AC3E}">
        <p14:creationId xmlns:p14="http://schemas.microsoft.com/office/powerpoint/2010/main" val="1510207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B28047-4FF2-46C1-A693-748366E5EAD4}" type="datetimeFigureOut">
              <a:rPr lang="en-US" smtClean="0"/>
              <a:t>2/27/2023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32D0E-6A7C-4D1C-A85B-134CC6FED7F3}" type="slidenum">
              <a:rPr lang="en-US" smtClean="0"/>
              <a:t>‹#›</a:t>
            </a:fld>
            <a:endParaRPr lang="en-US"/>
          </a:p>
        </p:txBody>
      </p:sp>
    </p:spTree>
    <p:extLst>
      <p:ext uri="{BB962C8B-B14F-4D97-AF65-F5344CB8AC3E}">
        <p14:creationId xmlns:p14="http://schemas.microsoft.com/office/powerpoint/2010/main" val="3487849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0.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5" name="Rectangle 1034">
            <a:extLst>
              <a:ext uri="{FF2B5EF4-FFF2-40B4-BE49-F238E27FC236}">
                <a16:creationId xmlns:a16="http://schemas.microsoft.com/office/drawing/2014/main" id="{5B9CE10B-7217-4727-A3A7-5DF664DEB4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DD7BAD-8F3D-4C0F-8A90-D8B406A0C8D1}"/>
              </a:ext>
            </a:extLst>
          </p:cNvPr>
          <p:cNvSpPr>
            <a:spLocks noGrp="1"/>
          </p:cNvSpPr>
          <p:nvPr>
            <p:ph type="ctrTitle"/>
          </p:nvPr>
        </p:nvSpPr>
        <p:spPr>
          <a:xfrm>
            <a:off x="337497" y="385091"/>
            <a:ext cx="3656279" cy="3736540"/>
          </a:xfrm>
        </p:spPr>
        <p:txBody>
          <a:bodyPr>
            <a:normAutofit/>
          </a:bodyPr>
          <a:lstStyle/>
          <a:p>
            <a:pPr algn="l"/>
            <a:r>
              <a:rPr lang="en-US" sz="4000" b="0" i="0" u="none" strike="noStrike" baseline="0">
                <a:latin typeface="Times New Roman" panose="02020603050405020304" pitchFamily="18" charset="0"/>
                <a:cs typeface="Times New Roman" panose="02020603050405020304" pitchFamily="18" charset="0"/>
              </a:rPr>
              <a:t>Capabilities as Real Options </a:t>
            </a:r>
            <a:endParaRPr lang="en-US" sz="40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1E0D3F5-B229-43D5-9238-522CC65DAB05}"/>
              </a:ext>
            </a:extLst>
          </p:cNvPr>
          <p:cNvSpPr>
            <a:spLocks noGrp="1"/>
          </p:cNvSpPr>
          <p:nvPr>
            <p:ph type="subTitle" idx="1"/>
          </p:nvPr>
        </p:nvSpPr>
        <p:spPr>
          <a:xfrm>
            <a:off x="337497" y="4390648"/>
            <a:ext cx="3124151" cy="1035781"/>
          </a:xfrm>
        </p:spPr>
        <p:txBody>
          <a:bodyPr>
            <a:normAutofit/>
          </a:bodyPr>
          <a:lstStyle/>
          <a:p>
            <a:pPr algn="l"/>
            <a:r>
              <a:rPr lang="en-US" sz="1600" b="0" i="0" u="none" strike="noStrike" baseline="0" dirty="0">
                <a:latin typeface="Times New Roman" panose="02020603050405020304" pitchFamily="18" charset="0"/>
                <a:cs typeface="Times New Roman" panose="02020603050405020304" pitchFamily="18" charset="0"/>
              </a:rPr>
              <a:t>Bruce Kogut and </a:t>
            </a:r>
          </a:p>
          <a:p>
            <a:pPr algn="l"/>
            <a:r>
              <a:rPr lang="en-US" sz="1600" b="0" i="0" u="none" strike="noStrike" baseline="0" dirty="0">
                <a:latin typeface="Times New Roman" panose="02020603050405020304" pitchFamily="18" charset="0"/>
                <a:cs typeface="Times New Roman" panose="02020603050405020304" pitchFamily="18" charset="0"/>
              </a:rPr>
              <a:t>Nalin </a:t>
            </a:r>
            <a:r>
              <a:rPr lang="en-US" sz="1600" b="0" i="0" u="none" strike="noStrike" baseline="0" dirty="0" err="1">
                <a:latin typeface="Times New Roman" panose="02020603050405020304" pitchFamily="18" charset="0"/>
                <a:cs typeface="Times New Roman" panose="02020603050405020304" pitchFamily="18" charset="0"/>
              </a:rPr>
              <a:t>Kulatilaka</a:t>
            </a:r>
            <a:r>
              <a:rPr lang="en-US" sz="1600" b="0" i="0" u="none" strike="noStrike" baseline="0" dirty="0">
                <a:latin typeface="Times New Roman" panose="02020603050405020304" pitchFamily="18" charset="0"/>
                <a:cs typeface="Times New Roman" panose="02020603050405020304" pitchFamily="18" charset="0"/>
              </a:rPr>
              <a:t> </a:t>
            </a:r>
          </a:p>
          <a:p>
            <a:pPr algn="l"/>
            <a:r>
              <a:rPr lang="en-US" sz="1600" b="0" i="0" u="none" strike="noStrike" baseline="0" dirty="0">
                <a:latin typeface="Times New Roman" panose="02020603050405020304" pitchFamily="18" charset="0"/>
                <a:cs typeface="Times New Roman" panose="02020603050405020304" pitchFamily="18" charset="0"/>
              </a:rPr>
              <a:t>(2001) </a:t>
            </a:r>
            <a:endParaRPr lang="en-US" sz="1600" dirty="0">
              <a:latin typeface="Times New Roman" panose="02020603050405020304" pitchFamily="18" charset="0"/>
              <a:cs typeface="Times New Roman" panose="02020603050405020304" pitchFamily="18" charset="0"/>
            </a:endParaRPr>
          </a:p>
        </p:txBody>
      </p:sp>
      <p:grpSp>
        <p:nvGrpSpPr>
          <p:cNvPr id="1037" name="Group 1036">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16432" y="1"/>
            <a:ext cx="2446384" cy="5777808"/>
            <a:chOff x="329184" y="1"/>
            <a:chExt cx="524256" cy="5777808"/>
          </a:xfrm>
        </p:grpSpPr>
        <p:cxnSp>
          <p:nvCxnSpPr>
            <p:cNvPr id="1038" name="Straight Connector 1037">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039" name="Rectangle 1038">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1" name="Rectangle 1040">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1084" y="679731"/>
            <a:ext cx="7682293" cy="56628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a:extLst>
              <a:ext uri="{FF2B5EF4-FFF2-40B4-BE49-F238E27FC236}">
                <a16:creationId xmlns:a16="http://schemas.microsoft.com/office/drawing/2014/main" id="{8CECC7DE-3D78-49DA-9CE9-76FEC5E2A7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36"/>
          <a:stretch/>
        </p:blipFill>
        <p:spPr bwMode="auto">
          <a:xfrm>
            <a:off x="7812357" y="987302"/>
            <a:ext cx="3383280" cy="504773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hoto of Bruce M Kogut">
            <a:extLst>
              <a:ext uri="{FF2B5EF4-FFF2-40B4-BE49-F238E27FC236}">
                <a16:creationId xmlns:a16="http://schemas.microsoft.com/office/drawing/2014/main" id="{1BEEE391-E903-4678-B210-A19B2A06D0A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219" r="23555" b="3"/>
          <a:stretch/>
        </p:blipFill>
        <p:spPr bwMode="auto">
          <a:xfrm>
            <a:off x="4161794" y="987301"/>
            <a:ext cx="3383280" cy="5047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4559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77AAE9-1F97-4D40-A07B-2FC15170515F}"/>
              </a:ext>
            </a:extLst>
          </p:cNvPr>
          <p:cNvSpPr>
            <a:spLocks noGrp="1"/>
          </p:cNvSpPr>
          <p:nvPr>
            <p:ph type="title"/>
          </p:nvPr>
        </p:nvSpPr>
        <p:spPr>
          <a:xfrm>
            <a:off x="-195" y="586855"/>
            <a:ext cx="4037835" cy="3387497"/>
          </a:xfrm>
        </p:spPr>
        <p:txBody>
          <a:bodyPr vert="horz" lIns="91440" tIns="45720" rIns="91440" bIns="45720" rtlCol="0" anchor="b">
            <a:normAutofit/>
          </a:bodyPr>
          <a:lstStyle/>
          <a:p>
            <a:pPr algn="ctr"/>
            <a:r>
              <a:rPr lang="en-US" sz="4000" b="0" i="0" u="none" strike="noStrike" kern="1200" baseline="0" dirty="0">
                <a:solidFill>
                  <a:srgbClr val="FFFFFF"/>
                </a:solidFill>
                <a:latin typeface="+mj-lt"/>
                <a:ea typeface="+mj-ea"/>
                <a:cs typeface="+mj-cs"/>
              </a:rPr>
              <a:t>Looking Outside the Firm:                     Market Pricing </a:t>
            </a:r>
            <a:endParaRPr lang="en-US" sz="4000" kern="1200" dirty="0">
              <a:solidFill>
                <a:srgbClr val="FFFFFF"/>
              </a:solidFill>
              <a:latin typeface="+mj-lt"/>
              <a:ea typeface="+mj-ea"/>
              <a:cs typeface="+mj-cs"/>
            </a:endParaRP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378EA080-F93B-4FAA-8224-165C0794B412}"/>
                  </a:ext>
                </a:extLst>
              </p:cNvPr>
              <p:cNvSpPr txBox="1"/>
              <p:nvPr/>
            </p:nvSpPr>
            <p:spPr>
              <a:xfrm>
                <a:off x="4581727" y="649480"/>
                <a:ext cx="3186479" cy="6208515"/>
              </a:xfrm>
              <a:prstGeom prst="rect">
                <a:avLst/>
              </a:prstGeom>
            </p:spPr>
            <p:txBody>
              <a:bodyPr vert="horz" lIns="91440" tIns="45720" rIns="91440" bIns="45720" rtlCol="0" anchor="ctr">
                <a:normAutofit/>
              </a:bodyPr>
              <a:lstStyle/>
              <a:p>
                <a:pPr indent="-228600" defTabSz="914400">
                  <a:lnSpc>
                    <a:spcPct val="90000"/>
                  </a:lnSpc>
                  <a:spcAft>
                    <a:spcPts val="600"/>
                  </a:spcAft>
                  <a:buFont typeface="Arial" panose="020B0604020202020204" pitchFamily="34" charset="0"/>
                  <a:buChar char="•"/>
                </a:pPr>
                <a:r>
                  <a:rPr lang="en-US" sz="1700" b="1" i="0" u="none" strike="noStrike" baseline="0" dirty="0"/>
                  <a:t>How should we value an investment in new capabilities?</a:t>
                </a:r>
              </a:p>
              <a:p>
                <a:pPr indent="-228600" defTabSz="914400">
                  <a:lnSpc>
                    <a:spcPct val="90000"/>
                  </a:lnSpc>
                  <a:spcAft>
                    <a:spcPts val="600"/>
                  </a:spcAft>
                  <a:buFont typeface="Arial" panose="020B0604020202020204" pitchFamily="34" charset="0"/>
                  <a:buChar char="•"/>
                </a:pPr>
                <a:endParaRPr lang="en-US" sz="1700" b="1" i="0" u="none" strike="noStrike" baseline="0" dirty="0"/>
              </a:p>
              <a:p>
                <a:pPr indent="-228600" defTabSz="914400">
                  <a:lnSpc>
                    <a:spcPct val="90000"/>
                  </a:lnSpc>
                  <a:spcAft>
                    <a:spcPts val="600"/>
                  </a:spcAft>
                  <a:buFont typeface="Arial" panose="020B0604020202020204" pitchFamily="34" charset="0"/>
                  <a:buChar char="•"/>
                </a:pPr>
                <a:r>
                  <a:rPr lang="en-US" sz="1700" dirty="0"/>
                  <a:t>T</a:t>
                </a:r>
                <a:r>
                  <a:rPr lang="en-US" sz="1700" b="0" i="0" u="none" strike="noStrike" baseline="0" dirty="0"/>
                  <a:t>he value of a capability depends not only on the internal assets, but also on how those assets are deployed, and on </a:t>
                </a:r>
                <a:r>
                  <a:rPr lang="en-US" sz="1700" i="0" u="none" strike="noStrike" baseline="0" dirty="0"/>
                  <a:t>external market conditions.</a:t>
                </a:r>
                <a:endParaRPr lang="en-US" sz="1700" b="1" i="0" u="none" strike="noStrike" baseline="0" dirty="0"/>
              </a:p>
              <a:p>
                <a:pPr indent="-228600" defTabSz="914400">
                  <a:lnSpc>
                    <a:spcPct val="90000"/>
                  </a:lnSpc>
                  <a:spcAft>
                    <a:spcPts val="600"/>
                  </a:spcAft>
                  <a:buFont typeface="Arial" panose="020B0604020202020204" pitchFamily="34" charset="0"/>
                  <a:buChar char="•"/>
                </a:pPr>
                <a:endParaRPr lang="en-US" sz="1700" b="1" i="0" u="none" strike="noStrike" baseline="0" dirty="0"/>
              </a:p>
              <a:p>
                <a:pPr indent="-228600" defTabSz="914400">
                  <a:lnSpc>
                    <a:spcPct val="90000"/>
                  </a:lnSpc>
                  <a:spcAft>
                    <a:spcPts val="600"/>
                  </a:spcAft>
                  <a:buFont typeface="Arial" panose="020B0604020202020204" pitchFamily="34" charset="0"/>
                  <a:buChar char="•"/>
                </a:pPr>
                <a:r>
                  <a:rPr lang="en-US" sz="1700" i="0" u="none" strike="noStrike" baseline="0" dirty="0"/>
                  <a:t>Specifically, the value </a:t>
                </a:r>
                <a:r>
                  <a:rPr lang="en-US" sz="1700" b="0" i="0" u="none" strike="noStrike" baseline="0" dirty="0"/>
                  <a:t>of the capability depends on its contribution to the price of product or factor prices whose risk is spanned by traded assets in the economy.</a:t>
                </a:r>
              </a:p>
              <a:p>
                <a:pPr indent="-228600" defTabSz="914400">
                  <a:lnSpc>
                    <a:spcPct val="90000"/>
                  </a:lnSpc>
                  <a:spcAft>
                    <a:spcPts val="600"/>
                  </a:spcAft>
                  <a:buFont typeface="Arial" panose="020B0604020202020204" pitchFamily="34" charset="0"/>
                  <a:buChar char="•"/>
                </a:pPr>
                <a:endParaRPr lang="en-US" sz="1700" dirty="0"/>
              </a:p>
              <a:p>
                <a:pPr indent="-228600" defTabSz="914400">
                  <a:lnSpc>
                    <a:spcPct val="90000"/>
                  </a:lnSpc>
                  <a:spcAft>
                    <a:spcPts val="600"/>
                  </a:spcAft>
                  <a:buFont typeface="Arial" panose="020B0604020202020204" pitchFamily="34" charset="0"/>
                  <a:buChar char="•"/>
                </a:pPr>
                <a:r>
                  <a:rPr lang="en-US" sz="1700" b="0" i="0" u="none" strike="noStrike" baseline="0" dirty="0"/>
                  <a:t>To evaluate it, we need to consider the evolution of its quality-adjusted price, </a:t>
                </a:r>
                <a14:m>
                  <m:oMath xmlns:m="http://schemas.openxmlformats.org/officeDocument/2006/math">
                    <m:r>
                      <a:rPr lang="en-US" sz="1700" b="0" i="1" u="none" strike="noStrike" baseline="0">
                        <a:latin typeface="Cambria Math" panose="02040503050406030204" pitchFamily="18" charset="0"/>
                      </a:rPr>
                      <m:t>𝜃</m:t>
                    </m:r>
                  </m:oMath>
                </a14:m>
                <a:r>
                  <a:rPr lang="en-US" sz="1700" b="0" i="0" u="none" strike="noStrike" baseline="0" dirty="0"/>
                  <a:t>, which is determined by local supply and demand conditions.</a:t>
                </a:r>
                <a:endParaRPr lang="en-US" sz="1700" dirty="0"/>
              </a:p>
              <a:p>
                <a:pPr indent="-228600" defTabSz="914400">
                  <a:lnSpc>
                    <a:spcPct val="90000"/>
                  </a:lnSpc>
                  <a:spcAft>
                    <a:spcPts val="600"/>
                  </a:spcAft>
                  <a:buFont typeface="Arial" panose="020B0604020202020204" pitchFamily="34" charset="0"/>
                  <a:buChar char="•"/>
                </a:pPr>
                <a:endParaRPr lang="en-US" sz="1700" b="0" i="0" u="none" strike="noStrike" baseline="0" dirty="0"/>
              </a:p>
              <a:p>
                <a:pPr indent="-228600" defTabSz="914400">
                  <a:lnSpc>
                    <a:spcPct val="90000"/>
                  </a:lnSpc>
                  <a:spcAft>
                    <a:spcPts val="600"/>
                  </a:spcAft>
                  <a:buFont typeface="Arial" panose="020B0604020202020204" pitchFamily="34" charset="0"/>
                  <a:buChar char="•"/>
                </a:pPr>
                <a:endParaRPr lang="en-US" sz="1700" b="0" i="0" u="none" strike="noStrike" baseline="0" dirty="0"/>
              </a:p>
              <a:p>
                <a:pPr indent="-228600" defTabSz="914400">
                  <a:lnSpc>
                    <a:spcPct val="90000"/>
                  </a:lnSpc>
                  <a:spcAft>
                    <a:spcPts val="600"/>
                  </a:spcAft>
                  <a:buFont typeface="Arial" panose="020B0604020202020204" pitchFamily="34" charset="0"/>
                  <a:buChar char="•"/>
                </a:pPr>
                <a:endParaRPr lang="en-US" sz="1700" dirty="0"/>
              </a:p>
            </p:txBody>
          </p:sp>
        </mc:Choice>
        <mc:Fallback>
          <p:sp>
            <p:nvSpPr>
              <p:cNvPr id="4" name="TextBox 3">
                <a:extLst>
                  <a:ext uri="{FF2B5EF4-FFF2-40B4-BE49-F238E27FC236}">
                    <a16:creationId xmlns:a16="http://schemas.microsoft.com/office/drawing/2014/main" id="{378EA080-F93B-4FAA-8224-165C0794B412}"/>
                  </a:ext>
                </a:extLst>
              </p:cNvPr>
              <p:cNvSpPr txBox="1">
                <a:spLocks noRot="1" noChangeAspect="1" noMove="1" noResize="1" noEditPoints="1" noAdjustHandles="1" noChangeArrowheads="1" noChangeShapeType="1" noTextEdit="1"/>
              </p:cNvSpPr>
              <p:nvPr/>
            </p:nvSpPr>
            <p:spPr>
              <a:xfrm>
                <a:off x="4581727" y="649480"/>
                <a:ext cx="3186479" cy="6208515"/>
              </a:xfrm>
              <a:prstGeom prst="rect">
                <a:avLst/>
              </a:prstGeom>
              <a:blipFill>
                <a:blip r:embed="rId2"/>
                <a:stretch>
                  <a:fillRect l="-1341" t="-2063" r="-1724"/>
                </a:stretch>
              </a:blipFill>
            </p:spPr>
            <p:txBody>
              <a:bodyPr/>
              <a:lstStyle/>
              <a:p>
                <a:r>
                  <a:rPr lang="en-US">
                    <a:noFill/>
                  </a:rPr>
                  <a:t> </a:t>
                </a:r>
              </a:p>
            </p:txBody>
          </p:sp>
        </mc:Fallback>
      </mc:AlternateContent>
      <p:grpSp>
        <p:nvGrpSpPr>
          <p:cNvPr id="8" name="Group 7">
            <a:extLst>
              <a:ext uri="{FF2B5EF4-FFF2-40B4-BE49-F238E27FC236}">
                <a16:creationId xmlns:a16="http://schemas.microsoft.com/office/drawing/2014/main" id="{764B0497-4E4C-E37A-52FF-87FB40D07D07}"/>
              </a:ext>
            </a:extLst>
          </p:cNvPr>
          <p:cNvGrpSpPr/>
          <p:nvPr/>
        </p:nvGrpSpPr>
        <p:grpSpPr>
          <a:xfrm>
            <a:off x="8109502" y="2820258"/>
            <a:ext cx="3615776" cy="1229362"/>
            <a:chOff x="5295320" y="2900882"/>
            <a:chExt cx="6253212" cy="2126090"/>
          </a:xfrm>
        </p:grpSpPr>
        <p:pic>
          <p:nvPicPr>
            <p:cNvPr id="5" name="Picture 4" descr="Graphical user interface, application&#10;&#10;Description automatically generated with medium confidence">
              <a:extLst>
                <a:ext uri="{FF2B5EF4-FFF2-40B4-BE49-F238E27FC236}">
                  <a16:creationId xmlns:a16="http://schemas.microsoft.com/office/drawing/2014/main" id="{A83BE1FB-F4AD-4721-8CF9-BA3DF21A51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5320" y="2900882"/>
              <a:ext cx="6253212" cy="2126090"/>
            </a:xfrm>
            <a:prstGeom prst="rect">
              <a:avLst/>
            </a:prstGeom>
          </p:spPr>
        </p:pic>
        <p:sp>
          <p:nvSpPr>
            <p:cNvPr id="7" name="Rectangle 6">
              <a:extLst>
                <a:ext uri="{FF2B5EF4-FFF2-40B4-BE49-F238E27FC236}">
                  <a16:creationId xmlns:a16="http://schemas.microsoft.com/office/drawing/2014/main" id="{DAC1CB86-C6D3-CFDD-3E60-0961BE81ACB3}"/>
                </a:ext>
              </a:extLst>
            </p:cNvPr>
            <p:cNvSpPr/>
            <p:nvPr/>
          </p:nvSpPr>
          <p:spPr>
            <a:xfrm>
              <a:off x="11348720" y="4429760"/>
              <a:ext cx="199811" cy="1717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97263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877AAE9-1F97-4D40-A07B-2FC15170515F}"/>
              </a:ext>
            </a:extLst>
          </p:cNvPr>
          <p:cNvSpPr>
            <a:spLocks noGrp="1"/>
          </p:cNvSpPr>
          <p:nvPr>
            <p:ph type="title"/>
          </p:nvPr>
        </p:nvSpPr>
        <p:spPr>
          <a:xfrm>
            <a:off x="-92279" y="321734"/>
            <a:ext cx="12284279" cy="1135737"/>
          </a:xfrm>
        </p:spPr>
        <p:txBody>
          <a:bodyPr vert="horz" lIns="91440" tIns="45720" rIns="91440" bIns="45720" rtlCol="0" anchor="ctr">
            <a:normAutofit/>
          </a:bodyPr>
          <a:lstStyle/>
          <a:p>
            <a:pPr algn="ctr"/>
            <a:r>
              <a:rPr lang="en-US" sz="3600" b="0" i="0" u="none" strike="noStrike" kern="1200" baseline="0" dirty="0">
                <a:solidFill>
                  <a:schemeClr val="tx1"/>
                </a:solidFill>
                <a:latin typeface="Times New Roman" panose="02020603050405020304" pitchFamily="18" charset="0"/>
                <a:cs typeface="Times New Roman" panose="02020603050405020304" pitchFamily="18" charset="0"/>
              </a:rPr>
              <a:t>Looking Inside the Firm: Capability Sets</a:t>
            </a:r>
          </a:p>
        </p:txBody>
      </p:sp>
      <p:sp>
        <p:nvSpPr>
          <p:cNvPr id="25" name="Isosceles Triangle 2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30" name="Isosceles Triangle 29">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a:extLst>
              <a:ext uri="{FF2B5EF4-FFF2-40B4-BE49-F238E27FC236}">
                <a16:creationId xmlns:a16="http://schemas.microsoft.com/office/drawing/2014/main" id="{F4241F62-9DCB-680E-186E-972BA3CD2718}"/>
              </a:ext>
            </a:extLst>
          </p:cNvPr>
          <p:cNvSpPr txBox="1"/>
          <p:nvPr/>
        </p:nvSpPr>
        <p:spPr>
          <a:xfrm>
            <a:off x="520491" y="1576248"/>
            <a:ext cx="11151017" cy="2862322"/>
          </a:xfrm>
          <a:prstGeom prst="rect">
            <a:avLst/>
          </a:prstGeom>
          <a:noFill/>
        </p:spPr>
        <p:txBody>
          <a:bodyPr wrap="square">
            <a:spAutoFit/>
          </a:bodyPr>
          <a:lstStyle/>
          <a:p>
            <a:r>
              <a:rPr lang="en-US" sz="1800" b="0" i="0" u="none" strike="noStrike" baseline="0" dirty="0">
                <a:solidFill>
                  <a:srgbClr val="000000"/>
                </a:solidFill>
                <a:latin typeface="Times New Roman" panose="02020603050405020304" pitchFamily="18" charset="0"/>
                <a:cs typeface="Times New Roman" panose="02020603050405020304" pitchFamily="18" charset="0"/>
              </a:rPr>
              <a:t>The firm’s problem is to decide </a:t>
            </a:r>
            <a:r>
              <a:rPr lang="en-US" sz="1800" b="1" i="0" u="none" strike="noStrike" baseline="0" dirty="0">
                <a:solidFill>
                  <a:srgbClr val="000000"/>
                </a:solidFill>
                <a:latin typeface="Times New Roman" panose="02020603050405020304" pitchFamily="18" charset="0"/>
                <a:cs typeface="Times New Roman" panose="02020603050405020304" pitchFamily="18" charset="0"/>
              </a:rPr>
              <a:t>what capabilities it should use in the current period</a:t>
            </a:r>
            <a:r>
              <a:rPr lang="en-US" sz="1800" i="0" u="none" strike="noStrike" baseline="0" dirty="0">
                <a:solidFill>
                  <a:srgbClr val="000000"/>
                </a:solidFill>
                <a:latin typeface="Times New Roman" panose="02020603050405020304" pitchFamily="18" charset="0"/>
                <a:cs typeface="Times New Roman" panose="02020603050405020304" pitchFamily="18" charset="0"/>
              </a:rPr>
              <a:t>. This decision is highly idiosyncratic, being connected to the specific characteristics of each organization. The alternatives usually involve:</a:t>
            </a:r>
          </a:p>
          <a:p>
            <a:endParaRPr lang="en-US" sz="1800" i="0" u="none" strike="noStrike" baseline="0" dirty="0">
              <a:solidFill>
                <a:srgbClr val="0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0" dirty="0">
                <a:solidFill>
                  <a:srgbClr val="000000"/>
                </a:solidFill>
                <a:latin typeface="Times New Roman" panose="02020603050405020304" pitchFamily="18" charset="0"/>
                <a:cs typeface="Times New Roman" panose="02020603050405020304" pitchFamily="18" charset="0"/>
              </a:rPr>
              <a:t>Maintaining current capabilities;</a:t>
            </a:r>
          </a:p>
          <a:p>
            <a:pPr marL="285750" indent="-285750">
              <a:buFont typeface="Arial" panose="020B0604020202020204" pitchFamily="34" charset="0"/>
              <a:buChar char="•"/>
            </a:pPr>
            <a:r>
              <a:rPr lang="en-US" sz="1800" i="0" u="none" strike="noStrike" baseline="0" dirty="0">
                <a:solidFill>
                  <a:srgbClr val="000000"/>
                </a:solidFill>
                <a:latin typeface="Times New Roman" panose="02020603050405020304" pitchFamily="18" charset="0"/>
                <a:cs typeface="Times New Roman" panose="02020603050405020304" pitchFamily="18" charset="0"/>
              </a:rPr>
              <a:t>Continuing in the same </a:t>
            </a:r>
            <a:r>
              <a:rPr lang="en-US" sz="1800" i="1" u="none" strike="noStrike" baseline="0" dirty="0">
                <a:solidFill>
                  <a:srgbClr val="000000"/>
                </a:solidFill>
                <a:latin typeface="Times New Roman" panose="02020603050405020304" pitchFamily="18" charset="0"/>
                <a:cs typeface="Times New Roman" panose="02020603050405020304" pitchFamily="18" charset="0"/>
              </a:rPr>
              <a:t>family</a:t>
            </a:r>
            <a:r>
              <a:rPr lang="en-US" sz="1800" i="0" u="none" strike="noStrike" baseline="0" dirty="0">
                <a:solidFill>
                  <a:srgbClr val="000000"/>
                </a:solidFill>
                <a:latin typeface="Times New Roman" panose="02020603050405020304" pitchFamily="18" charset="0"/>
                <a:cs typeface="Times New Roman" panose="02020603050405020304" pitchFamily="18" charset="0"/>
              </a:rPr>
              <a:t> of capabilities, but making incremental </a:t>
            </a:r>
            <a:r>
              <a:rPr lang="en-US" dirty="0">
                <a:solidFill>
                  <a:srgbClr val="000000"/>
                </a:solidFill>
                <a:latin typeface="Times New Roman" panose="02020603050405020304" pitchFamily="18" charset="0"/>
                <a:cs typeface="Times New Roman" panose="02020603050405020304" pitchFamily="18" charset="0"/>
              </a:rPr>
              <a:t>technological improvements, or;</a:t>
            </a: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Making a discontinuous organizational switch to a </a:t>
            </a:r>
            <a:r>
              <a:rPr lang="en-US" dirty="0">
                <a:solidFill>
                  <a:srgbClr val="000000"/>
                </a:solidFill>
                <a:latin typeface="Times New Roman" panose="02020603050405020304" pitchFamily="18" charset="0"/>
                <a:cs typeface="Times New Roman" panose="02020603050405020304" pitchFamily="18" charset="0"/>
              </a:rPr>
              <a:t>completely new type of technology.</a:t>
            </a:r>
            <a:endParaRPr lang="en-US" sz="1800" b="0" i="0" u="none" strike="noStrike" baseline="0" dirty="0">
              <a:solidFill>
                <a:srgbClr val="000000"/>
              </a:solidFill>
              <a:latin typeface="Times New Roman" panose="02020603050405020304" pitchFamily="18" charset="0"/>
              <a:cs typeface="Times New Roman" panose="02020603050405020304" pitchFamily="18" charset="0"/>
            </a:endParaRPr>
          </a:p>
          <a:p>
            <a:endParaRPr lang="en-US" dirty="0">
              <a:solidFill>
                <a:srgbClr val="000000"/>
              </a:solidFill>
              <a:latin typeface="Times New Roman" panose="02020603050405020304" pitchFamily="18" charset="0"/>
              <a:cs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cs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cs typeface="Times New Roman" panose="02020603050405020304" pitchFamily="18" charset="0"/>
            </a:endParaRPr>
          </a:p>
          <a:p>
            <a:r>
              <a:rPr lang="en-US" u="sng" dirty="0">
                <a:solidFill>
                  <a:srgbClr val="000000"/>
                </a:solidFill>
                <a:latin typeface="Times New Roman" panose="02020603050405020304" pitchFamily="18" charset="0"/>
                <a:cs typeface="Times New Roman" panose="02020603050405020304" pitchFamily="18" charset="0"/>
              </a:rPr>
              <a:t>The switching costs encompass:</a:t>
            </a:r>
            <a:r>
              <a:rPr lang="en-US" dirty="0">
                <a:solidFill>
                  <a:srgbClr val="000000"/>
                </a:solidFill>
                <a:latin typeface="Times New Roman" panose="02020603050405020304" pitchFamily="18" charset="0"/>
                <a:cs typeface="Times New Roman" panose="02020603050405020304" pitchFamily="18" charset="0"/>
              </a:rPr>
              <a:t>									</a:t>
            </a:r>
            <a:r>
              <a:rPr lang="en-US" u="sng" dirty="0">
                <a:solidFill>
                  <a:srgbClr val="000000"/>
                </a:solidFill>
                <a:latin typeface="Times New Roman" panose="02020603050405020304" pitchFamily="18" charset="0"/>
                <a:cs typeface="Times New Roman" panose="02020603050405020304" pitchFamily="18" charset="0"/>
              </a:rPr>
              <a:t>Profit maximization problem:</a:t>
            </a:r>
            <a:endParaRPr lang="en-US" sz="1800" b="0" i="0" u="sng" strike="noStrike" baseline="0" dirty="0">
              <a:solidFill>
                <a:srgbClr val="000000"/>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41ACC6E2-FA8A-4799-D0B5-9EBCB0E762D7}"/>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254667" y="4502317"/>
            <a:ext cx="4486275" cy="1809750"/>
          </a:xfrm>
          <a:prstGeom prst="rect">
            <a:avLst/>
          </a:prstGeom>
        </p:spPr>
      </p:pic>
      <p:pic>
        <p:nvPicPr>
          <p:cNvPr id="9" name="Picture 8">
            <a:extLst>
              <a:ext uri="{FF2B5EF4-FFF2-40B4-BE49-F238E27FC236}">
                <a16:creationId xmlns:a16="http://schemas.microsoft.com/office/drawing/2014/main" id="{7705DC1F-9DFC-3F4B-587F-2E3A65DDD0E3}"/>
              </a:ext>
            </a:extLst>
          </p:cNvPr>
          <p:cNvPicPr>
            <a:picLocks noChangeAspect="1"/>
          </p:cNvPicPr>
          <p:nvPr/>
        </p:nvPicPr>
        <p:blipFill>
          <a:blip r:embed="rId3"/>
          <a:stretch>
            <a:fillRect/>
          </a:stretch>
        </p:blipFill>
        <p:spPr>
          <a:xfrm>
            <a:off x="7234236" y="4476785"/>
            <a:ext cx="4657725" cy="1895475"/>
          </a:xfrm>
          <a:prstGeom prst="rect">
            <a:avLst/>
          </a:prstGeom>
        </p:spPr>
      </p:pic>
      <p:sp>
        <p:nvSpPr>
          <p:cNvPr id="10" name="TextBox 9">
            <a:extLst>
              <a:ext uri="{FF2B5EF4-FFF2-40B4-BE49-F238E27FC236}">
                <a16:creationId xmlns:a16="http://schemas.microsoft.com/office/drawing/2014/main" id="{9EDCA44B-A0D8-C689-3337-23B1F12E1B99}"/>
              </a:ext>
            </a:extLst>
          </p:cNvPr>
          <p:cNvSpPr txBox="1"/>
          <p:nvPr/>
        </p:nvSpPr>
        <p:spPr>
          <a:xfrm>
            <a:off x="4230449" y="4626700"/>
            <a:ext cx="2871705" cy="584775"/>
          </a:xfrm>
          <a:prstGeom prst="rect">
            <a:avLst/>
          </a:prstGeom>
          <a:noFill/>
        </p:spPr>
        <p:txBody>
          <a:bodyPr wrap="square">
            <a:spAutoFit/>
          </a:bodyPr>
          <a:lstStyle/>
          <a:p>
            <a:r>
              <a:rPr lang="en-US" sz="1600" b="0" i="0" u="none" strike="noStrike" baseline="0" dirty="0">
                <a:solidFill>
                  <a:srgbClr val="000000"/>
                </a:solidFill>
                <a:latin typeface="Times New Roman" panose="02020603050405020304" pitchFamily="18" charset="0"/>
                <a:cs typeface="Times New Roman" panose="02020603050405020304" pitchFamily="18" charset="0"/>
              </a:rPr>
              <a:t>Combined with quality-adjusted input and output prices </a:t>
            </a:r>
            <a:endParaRPr lang="en-US" sz="1600" dirty="0">
              <a:latin typeface="Times New Roman" panose="02020603050405020304" pitchFamily="18" charset="0"/>
              <a:cs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E8704B68-A12F-E45F-6C35-0DDFDEFED85C}"/>
              </a:ext>
            </a:extLst>
          </p:cNvPr>
          <p:cNvCxnSpPr>
            <a:cxnSpLocks/>
          </p:cNvCxnSpPr>
          <p:nvPr/>
        </p:nvCxnSpPr>
        <p:spPr>
          <a:xfrm>
            <a:off x="4361944" y="5378367"/>
            <a:ext cx="2466474"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1611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877AAE9-1F97-4D40-A07B-2FC15170515F}"/>
              </a:ext>
            </a:extLst>
          </p:cNvPr>
          <p:cNvSpPr>
            <a:spLocks noGrp="1"/>
          </p:cNvSpPr>
          <p:nvPr>
            <p:ph type="title"/>
          </p:nvPr>
        </p:nvSpPr>
        <p:spPr>
          <a:xfrm>
            <a:off x="-1" y="321734"/>
            <a:ext cx="12192001" cy="1135737"/>
          </a:xfrm>
        </p:spPr>
        <p:txBody>
          <a:bodyPr vert="horz" lIns="91440" tIns="45720" rIns="91440" bIns="45720" rtlCol="0" anchor="ctr">
            <a:normAutofit/>
          </a:bodyPr>
          <a:lstStyle/>
          <a:p>
            <a:pPr algn="ctr"/>
            <a:r>
              <a:rPr lang="en-US" sz="3600" b="0" i="0" u="none" strike="noStrike" kern="1200" baseline="0" dirty="0">
                <a:solidFill>
                  <a:schemeClr val="tx1"/>
                </a:solidFill>
                <a:latin typeface="Times New Roman" panose="02020603050405020304" pitchFamily="18" charset="0"/>
                <a:cs typeface="Times New Roman" panose="02020603050405020304" pitchFamily="18" charset="0"/>
              </a:rPr>
              <a:t>Dynamic Valuation of the Critical Capability Set </a:t>
            </a:r>
          </a:p>
        </p:txBody>
      </p:sp>
      <p:sp>
        <p:nvSpPr>
          <p:cNvPr id="25" name="Isosceles Triangle 2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30" name="Isosceles Triangle 29">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F4241F62-9DCB-680E-186E-972BA3CD2718}"/>
                  </a:ext>
                </a:extLst>
              </p:cNvPr>
              <p:cNvSpPr txBox="1"/>
              <p:nvPr/>
            </p:nvSpPr>
            <p:spPr>
              <a:xfrm>
                <a:off x="520491" y="1576248"/>
                <a:ext cx="11151017" cy="646331"/>
              </a:xfrm>
              <a:prstGeom prst="rect">
                <a:avLst/>
              </a:prstGeom>
              <a:noFill/>
            </p:spPr>
            <p:txBody>
              <a:bodyPr wrap="square">
                <a:spAutoFit/>
              </a:bodyPr>
              <a:lstStyle/>
              <a:p>
                <a:r>
                  <a:rPr lang="en-US" sz="1800" b="0" i="1" u="none" strike="noStrike" baseline="0" dirty="0">
                    <a:solidFill>
                      <a:srgbClr val="000000"/>
                    </a:solidFill>
                    <a:latin typeface="Times New Roman" panose="02020603050405020304" pitchFamily="18" charset="0"/>
                    <a:cs typeface="Times New Roman" panose="02020603050405020304" pitchFamily="18" charset="0"/>
                  </a:rPr>
                  <a:t>When future values of </a:t>
                </a:r>
                <a14:m>
                  <m:oMath xmlns:m="http://schemas.openxmlformats.org/officeDocument/2006/math">
                    <m:r>
                      <a:rPr lang="en-US" b="0" i="1" u="none" strike="noStrike" baseline="0" smtClean="0">
                        <a:latin typeface="Cambria Math" panose="02040503050406030204" pitchFamily="18" charset="0"/>
                      </a:rPr>
                      <m:t>𝜃</m:t>
                    </m:r>
                  </m:oMath>
                </a14:m>
                <a:r>
                  <a:rPr lang="en-US" sz="1800" b="0" i="1" u="none" strike="noStrike" baseline="0" dirty="0">
                    <a:solidFill>
                      <a:srgbClr val="000000"/>
                    </a:solidFill>
                    <a:latin typeface="Times New Roman" panose="02020603050405020304" pitchFamily="18" charset="0"/>
                    <a:cs typeface="Times New Roman" panose="02020603050405020304" pitchFamily="18" charset="0"/>
                  </a:rPr>
                  <a:t> evolve stochastically, the current decision influences all future decisions as well</a:t>
                </a:r>
                <a:r>
                  <a:rPr lang="en-US" sz="1800" b="0" u="none" strike="noStrike" baseline="0" dirty="0">
                    <a:solidFill>
                      <a:srgbClr val="000000"/>
                    </a:solidFill>
                    <a:latin typeface="Times New Roman" panose="02020603050405020304" pitchFamily="18" charset="0"/>
                    <a:cs typeface="Times New Roman" panose="02020603050405020304" pitchFamily="18" charset="0"/>
                  </a:rPr>
                  <a:t>,</a:t>
                </a:r>
                <a:r>
                  <a:rPr lang="en-US" sz="1800" b="0" u="none" strike="noStrike" dirty="0">
                    <a:solidFill>
                      <a:srgbClr val="000000"/>
                    </a:solidFill>
                    <a:latin typeface="Times New Roman" panose="02020603050405020304" pitchFamily="18" charset="0"/>
                    <a:cs typeface="Times New Roman" panose="02020603050405020304" pitchFamily="18" charset="0"/>
                  </a:rPr>
                  <a:t> as represented by the following value function:</a:t>
                </a:r>
                <a:r>
                  <a:rPr lang="en-US" sz="1800" b="0" i="1" u="none" strike="noStrike" baseline="0" dirty="0">
                    <a:solidFill>
                      <a:srgbClr val="000000"/>
                    </a:solidFill>
                    <a:latin typeface="Times New Roman" panose="02020603050405020304" pitchFamily="18" charset="0"/>
                    <a:cs typeface="Times New Roman" panose="02020603050405020304" pitchFamily="18" charset="0"/>
                  </a:rPr>
                  <a:t> </a:t>
                </a:r>
              </a:p>
            </p:txBody>
          </p:sp>
        </mc:Choice>
        <mc:Fallback xmlns="">
          <p:sp>
            <p:nvSpPr>
              <p:cNvPr id="3" name="TextBox 2">
                <a:extLst>
                  <a:ext uri="{FF2B5EF4-FFF2-40B4-BE49-F238E27FC236}">
                    <a16:creationId xmlns:a16="http://schemas.microsoft.com/office/drawing/2014/main" id="{F4241F62-9DCB-680E-186E-972BA3CD2718}"/>
                  </a:ext>
                </a:extLst>
              </p:cNvPr>
              <p:cNvSpPr txBox="1">
                <a:spLocks noRot="1" noChangeAspect="1" noMove="1" noResize="1" noEditPoints="1" noAdjustHandles="1" noChangeArrowheads="1" noChangeShapeType="1" noTextEdit="1"/>
              </p:cNvSpPr>
              <p:nvPr/>
            </p:nvSpPr>
            <p:spPr>
              <a:xfrm>
                <a:off x="520491" y="1576248"/>
                <a:ext cx="11151017" cy="646331"/>
              </a:xfrm>
              <a:prstGeom prst="rect">
                <a:avLst/>
              </a:prstGeom>
              <a:blipFill>
                <a:blip r:embed="rId2"/>
                <a:stretch>
                  <a:fillRect l="-455" t="-5769" r="-795" b="-11538"/>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6B0D330D-A914-827C-9269-6DF072891ADE}"/>
              </a:ext>
            </a:extLst>
          </p:cNvPr>
          <p:cNvPicPr>
            <a:picLocks noChangeAspect="1"/>
          </p:cNvPicPr>
          <p:nvPr/>
        </p:nvPicPr>
        <p:blipFill>
          <a:blip r:embed="rId3"/>
          <a:stretch>
            <a:fillRect/>
          </a:stretch>
        </p:blipFill>
        <p:spPr>
          <a:xfrm>
            <a:off x="3218693" y="2470317"/>
            <a:ext cx="4752975" cy="1314450"/>
          </a:xfrm>
          <a:prstGeom prst="rect">
            <a:avLst/>
          </a:prstGeom>
        </p:spPr>
      </p:pic>
      <p:sp>
        <p:nvSpPr>
          <p:cNvPr id="7" name="TextBox 6">
            <a:extLst>
              <a:ext uri="{FF2B5EF4-FFF2-40B4-BE49-F238E27FC236}">
                <a16:creationId xmlns:a16="http://schemas.microsoft.com/office/drawing/2014/main" id="{5EAD5B0F-CD38-00B1-6C39-1C71B278A56D}"/>
              </a:ext>
            </a:extLst>
          </p:cNvPr>
          <p:cNvSpPr txBox="1"/>
          <p:nvPr/>
        </p:nvSpPr>
        <p:spPr>
          <a:xfrm>
            <a:off x="507030" y="4116387"/>
            <a:ext cx="11151017" cy="1200329"/>
          </a:xfrm>
          <a:prstGeom prst="rect">
            <a:avLst/>
          </a:prstGeom>
          <a:noFill/>
        </p:spPr>
        <p:txBody>
          <a:bodyPr wrap="square">
            <a:spAutoFit/>
          </a:bodyPr>
          <a:lstStyle/>
          <a:p>
            <a:r>
              <a:rPr lang="en-US" dirty="0">
                <a:solidFill>
                  <a:srgbClr val="000000"/>
                </a:solidFill>
                <a:latin typeface="Times New Roman" panose="02020603050405020304" pitchFamily="18" charset="0"/>
                <a:cs typeface="Times New Roman" panose="02020603050405020304" pitchFamily="18" charset="0"/>
              </a:rPr>
              <a:t>As the equation indicates, in each period the producer contemplates switching into a new capability set. </a:t>
            </a:r>
            <a:r>
              <a:rPr lang="en-US" b="1" dirty="0">
                <a:solidFill>
                  <a:srgbClr val="000000"/>
                </a:solidFill>
                <a:latin typeface="Times New Roman" panose="02020603050405020304" pitchFamily="18" charset="0"/>
                <a:cs typeface="Times New Roman" panose="02020603050405020304" pitchFamily="18" charset="0"/>
              </a:rPr>
              <a:t>If the producer switches, it realizes new benefits function, but pays switching costs</a:t>
            </a:r>
            <a:r>
              <a:rPr lang="en-US" dirty="0">
                <a:solidFill>
                  <a:srgbClr val="000000"/>
                </a:solidFill>
                <a:latin typeface="Times New Roman" panose="02020603050405020304" pitchFamily="18" charset="0"/>
                <a:cs typeface="Times New Roman" panose="02020603050405020304" pitchFamily="18" charset="0"/>
              </a:rPr>
              <a:t>. The presence of switching costs makes a forward-looking analysis necessary. Thus, at every period, </a:t>
            </a:r>
            <a:r>
              <a:rPr lang="en-US" sz="1800" b="0" i="0" u="none" strike="noStrike" baseline="0" dirty="0">
                <a:solidFill>
                  <a:srgbClr val="000000"/>
                </a:solidFill>
                <a:latin typeface="Times New Roman" panose="02020603050405020304" pitchFamily="18" charset="0"/>
                <a:cs typeface="Times New Roman" panose="02020603050405020304" pitchFamily="18" charset="0"/>
              </a:rPr>
              <a:t>the producer chooses the capability that maximizes the value of the project – a </a:t>
            </a:r>
            <a:r>
              <a:rPr lang="en-US" sz="1800" b="0" i="1" u="none" strike="noStrike" baseline="0" dirty="0">
                <a:solidFill>
                  <a:srgbClr val="000000"/>
                </a:solidFill>
                <a:latin typeface="Times New Roman" panose="02020603050405020304" pitchFamily="18" charset="0"/>
                <a:cs typeface="Times New Roman" panose="02020603050405020304" pitchFamily="18" charset="0"/>
              </a:rPr>
              <a:t>dynamic capability</a:t>
            </a:r>
            <a:r>
              <a:rPr lang="en-US" sz="1800" b="0" u="none" strike="noStrike" baseline="0" dirty="0">
                <a:solidFill>
                  <a:srgbClr val="000000"/>
                </a:solidFill>
                <a:latin typeface="Times New Roman" panose="02020603050405020304" pitchFamily="18" charset="0"/>
                <a:cs typeface="Times New Roman" panose="02020603050405020304" pitchFamily="18" charset="0"/>
              </a:rPr>
              <a:t> choice:</a:t>
            </a:r>
            <a:endParaRPr lang="en-US" sz="1800" b="1" u="none" strike="noStrike" baseline="0" dirty="0">
              <a:solidFill>
                <a:srgbClr val="000000"/>
              </a:solidFill>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88E5DA8A-7483-4482-DDC7-477772584FCA}"/>
              </a:ext>
            </a:extLst>
          </p:cNvPr>
          <p:cNvPicPr>
            <a:picLocks noChangeAspect="1"/>
          </p:cNvPicPr>
          <p:nvPr/>
        </p:nvPicPr>
        <p:blipFill>
          <a:blip r:embed="rId4"/>
          <a:stretch>
            <a:fillRect/>
          </a:stretch>
        </p:blipFill>
        <p:spPr>
          <a:xfrm>
            <a:off x="3494918" y="5617856"/>
            <a:ext cx="4476750" cy="561975"/>
          </a:xfrm>
          <a:prstGeom prst="rect">
            <a:avLst/>
          </a:prstGeom>
        </p:spPr>
      </p:pic>
    </p:spTree>
    <p:extLst>
      <p:ext uri="{BB962C8B-B14F-4D97-AF65-F5344CB8AC3E}">
        <p14:creationId xmlns:p14="http://schemas.microsoft.com/office/powerpoint/2010/main" val="3299784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C1240A5-1723-452C-9B52-A2A514294E93}"/>
              </a:ext>
            </a:extLst>
          </p:cNvPr>
          <p:cNvSpPr>
            <a:spLocks noGrp="1"/>
          </p:cNvSpPr>
          <p:nvPr>
            <p:ph type="title"/>
          </p:nvPr>
        </p:nvSpPr>
        <p:spPr>
          <a:xfrm>
            <a:off x="0" y="321734"/>
            <a:ext cx="12192000" cy="1135737"/>
          </a:xfrm>
        </p:spPr>
        <p:txBody>
          <a:bodyPr vert="horz" lIns="91440" tIns="45720" rIns="91440" bIns="45720" rtlCol="0" anchor="ctr">
            <a:normAutofit/>
          </a:bodyPr>
          <a:lstStyle/>
          <a:p>
            <a:pPr algn="ctr"/>
            <a:r>
              <a:rPr lang="en-US" sz="3600" b="0" i="0" u="none" strike="noStrike" kern="1200" baseline="0" dirty="0">
                <a:solidFill>
                  <a:schemeClr val="tx1"/>
                </a:solidFill>
                <a:latin typeface="Times New Roman" panose="02020603050405020304" pitchFamily="18" charset="0"/>
                <a:cs typeface="Times New Roman" panose="02020603050405020304" pitchFamily="18" charset="0"/>
              </a:rPr>
              <a:t>Tradeoffs and switching points</a:t>
            </a:r>
            <a:endParaRPr lang="en-US" sz="3600" kern="12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22781479-3567-4E80-A154-6C711A567A99}"/>
                  </a:ext>
                </a:extLst>
              </p:cNvPr>
              <p:cNvSpPr txBox="1"/>
              <p:nvPr/>
            </p:nvSpPr>
            <p:spPr>
              <a:xfrm>
                <a:off x="643468" y="1782981"/>
                <a:ext cx="4452881" cy="4393982"/>
              </a:xfrm>
              <a:prstGeom prst="rect">
                <a:avLst/>
              </a:prstGeom>
            </p:spPr>
            <p:txBody>
              <a:bodyPr vert="horz" lIns="91440" tIns="45720" rIns="91440" bIns="45720" rtlCol="0">
                <a:normAutofit/>
              </a:bodyPr>
              <a:lstStyle/>
              <a:p>
                <a:pPr indent="-228600" algn="just" defTabSz="914400">
                  <a:lnSpc>
                    <a:spcPct val="90000"/>
                  </a:lnSpc>
                  <a:spcAft>
                    <a:spcPts val="6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a:t>
                </a:r>
                <a:r>
                  <a:rPr lang="en-US" b="0" i="0" u="none" strike="noStrike" baseline="0" dirty="0">
                    <a:latin typeface="Times New Roman" panose="02020603050405020304" pitchFamily="18" charset="0"/>
                    <a:cs typeface="Times New Roman" panose="02020603050405020304" pitchFamily="18" charset="0"/>
                  </a:rPr>
                  <a:t>nertia needs not be the consequence of myopia but is itself sensitive to environmental turbulence and to a firm's competence. </a:t>
                </a:r>
              </a:p>
              <a:p>
                <a:pPr indent="-228600" algn="just" defTabSz="914400">
                  <a:lnSpc>
                    <a:spcPct val="90000"/>
                  </a:lnSpc>
                  <a:spcAft>
                    <a:spcPts val="600"/>
                  </a:spcAft>
                  <a:buFont typeface="Arial" panose="020B0604020202020204" pitchFamily="34" charset="0"/>
                  <a:buChar char="•"/>
                </a:pPr>
                <a:endParaRPr lang="en-US" b="0" i="0" u="none" strike="noStrike" baseline="0" dirty="0">
                  <a:latin typeface="Times New Roman" panose="02020603050405020304" pitchFamily="18" charset="0"/>
                  <a:cs typeface="Times New Roman" panose="02020603050405020304" pitchFamily="18" charset="0"/>
                </a:endParaRPr>
              </a:p>
              <a:p>
                <a:pPr indent="-228600" algn="just" defTabSz="914400">
                  <a:lnSpc>
                    <a:spcPct val="90000"/>
                  </a:lnSpc>
                  <a:spcAft>
                    <a:spcPts val="600"/>
                  </a:spcAft>
                  <a:buFont typeface="Arial" panose="020B0604020202020204" pitchFamily="34" charset="0"/>
                  <a:buChar char="•"/>
                </a:pPr>
                <a:r>
                  <a:rPr lang="en-US" b="0" i="0" u="none" strike="noStrike" baseline="0" dirty="0">
                    <a:latin typeface="Times New Roman" panose="02020603050405020304" pitchFamily="18" charset="0"/>
                    <a:cs typeface="Times New Roman" panose="02020603050405020304" pitchFamily="18" charset="0"/>
                  </a:rPr>
                  <a:t>A more competent firm is, ironically, more subject to inertia. By staying in its current activities, the firm becomes increasingly more competent. </a:t>
                </a:r>
              </a:p>
              <a:p>
                <a:pPr indent="-228600" algn="just" defTabSz="914400">
                  <a:lnSpc>
                    <a:spcPct val="90000"/>
                  </a:lnSpc>
                  <a:spcAft>
                    <a:spcPts val="600"/>
                  </a:spcAf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indent="-228600" algn="just" defTabSz="914400">
                  <a:lnSpc>
                    <a:spcPct val="90000"/>
                  </a:lnSpc>
                  <a:spcAft>
                    <a:spcPts val="600"/>
                  </a:spcAft>
                  <a:buFont typeface="Arial" panose="020B0604020202020204" pitchFamily="34" charset="0"/>
                  <a:buChar char="•"/>
                </a:pPr>
                <a:r>
                  <a:rPr lang="en-US" b="0" i="0" u="none" strike="noStrike" baseline="0" dirty="0">
                    <a:latin typeface="Times New Roman" panose="02020603050405020304" pitchFamily="18" charset="0"/>
                    <a:cs typeface="Times New Roman" panose="02020603050405020304" pitchFamily="18" charset="0"/>
                  </a:rPr>
                  <a:t>However, the danger remains</a:t>
                </a:r>
                <a:r>
                  <a:rPr lang="en-US" dirty="0">
                    <a:latin typeface="Times New Roman" panose="02020603050405020304" pitchFamily="18" charset="0"/>
                    <a:cs typeface="Times New Roman" panose="02020603050405020304" pitchFamily="18" charset="0"/>
                  </a:rPr>
                  <a:t> </a:t>
                </a:r>
                <a:r>
                  <a:rPr lang="en-US" b="0" i="0" u="none" strike="noStrike" baseline="0" dirty="0">
                    <a:latin typeface="Times New Roman" panose="02020603050405020304" pitchFamily="18" charset="0"/>
                    <a:cs typeface="Times New Roman" panose="02020603050405020304" pitchFamily="18" charset="0"/>
                  </a:rPr>
                  <a:t>that </a:t>
                </a:r>
                <a14:m>
                  <m:oMath xmlns:m="http://schemas.openxmlformats.org/officeDocument/2006/math">
                    <m:r>
                      <a:rPr lang="en-US" b="0" i="1" u="none" strike="noStrike" baseline="0" smtClean="0">
                        <a:latin typeface="Cambria Math" panose="02040503050406030204" pitchFamily="18" charset="0"/>
                      </a:rPr>
                      <m:t>𝜃</m:t>
                    </m:r>
                  </m:oMath>
                </a14:m>
                <a:r>
                  <a:rPr lang="en-US" b="0" i="0" u="none" strike="noStrike" baseline="0" dirty="0">
                    <a:latin typeface="Times New Roman" panose="02020603050405020304" pitchFamily="18" charset="0"/>
                    <a:cs typeface="Times New Roman" panose="02020603050405020304" pitchFamily="18" charset="0"/>
                  </a:rPr>
                  <a:t> will suddenly jump to a range or </a:t>
                </a:r>
                <a:r>
                  <a:rPr lang="en-US" b="1" i="0" u="none" strike="noStrike" baseline="0" dirty="0">
                    <a:latin typeface="Times New Roman" panose="02020603050405020304" pitchFamily="18" charset="0"/>
                    <a:cs typeface="Times New Roman" panose="02020603050405020304" pitchFamily="18" charset="0"/>
                  </a:rPr>
                  <a:t>cross a critical threshold in which the firm's competence is no longer profitable </a:t>
                </a:r>
                <a14:m>
                  <m:oMath xmlns:m="http://schemas.openxmlformats.org/officeDocument/2006/math">
                    <m:r>
                      <a:rPr lang="en-US" b="1" i="1" u="none" strike="noStrike" baseline="0"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b="1" i="0" u="none" strike="noStrike" baseline="0" dirty="0">
                    <a:latin typeface="Times New Roman" panose="02020603050405020304" pitchFamily="18" charset="0"/>
                    <a:cs typeface="Times New Roman" panose="02020603050405020304" pitchFamily="18" charset="0"/>
                  </a:rPr>
                  <a:t> competency trap</a:t>
                </a:r>
                <a:r>
                  <a:rPr lang="en-US" i="0" u="none" strike="noStrike" baseline="0" dirty="0">
                    <a:latin typeface="Times New Roman" panose="02020603050405020304" pitchFamily="18" charset="0"/>
                    <a:cs typeface="Times New Roman" panose="02020603050405020304" pitchFamily="18" charset="0"/>
                  </a:rPr>
                  <a:t>.</a:t>
                </a:r>
                <a:endParaRPr lang="en-US" b="1" i="0" u="none" strike="noStrike" baseline="0" dirty="0">
                  <a:latin typeface="Times New Roman" panose="02020603050405020304" pitchFamily="18" charset="0"/>
                  <a:cs typeface="Times New Roman" panose="02020603050405020304" pitchFamily="18" charset="0"/>
                </a:endParaRPr>
              </a:p>
              <a:p>
                <a:pPr indent="-228600" algn="just" defTabSz="914400">
                  <a:lnSpc>
                    <a:spcPct val="90000"/>
                  </a:lnSpc>
                  <a:spcAft>
                    <a:spcPts val="600"/>
                  </a:spcAft>
                  <a:buFont typeface="Arial" panose="020B0604020202020204" pitchFamily="34" charset="0"/>
                  <a:buChar char="•"/>
                </a:pPr>
                <a:endParaRPr lang="en-US" b="0" i="0" u="none" strike="noStrike" baseline="0" dirty="0">
                  <a:latin typeface="Times New Roman" panose="02020603050405020304" pitchFamily="18" charset="0"/>
                  <a:cs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22781479-3567-4E80-A154-6C711A567A99}"/>
                  </a:ext>
                </a:extLst>
              </p:cNvPr>
              <p:cNvSpPr txBox="1">
                <a:spLocks noRot="1" noChangeAspect="1" noMove="1" noResize="1" noEditPoints="1" noAdjustHandles="1" noChangeArrowheads="1" noChangeShapeType="1" noTextEdit="1"/>
              </p:cNvSpPr>
              <p:nvPr/>
            </p:nvSpPr>
            <p:spPr>
              <a:xfrm>
                <a:off x="643468" y="1782981"/>
                <a:ext cx="4452881" cy="4393982"/>
              </a:xfrm>
              <a:prstGeom prst="rect">
                <a:avLst/>
              </a:prstGeom>
              <a:blipFill>
                <a:blip r:embed="rId2"/>
                <a:stretch>
                  <a:fillRect l="-1136" t="-1153" r="-1136"/>
                </a:stretch>
              </a:blipFill>
            </p:spPr>
            <p:txBody>
              <a:bodyPr/>
              <a:lstStyle/>
              <a:p>
                <a:r>
                  <a:rPr lang="en-US">
                    <a:noFill/>
                  </a:rPr>
                  <a:t> </a:t>
                </a:r>
              </a:p>
            </p:txBody>
          </p:sp>
        </mc:Fallback>
      </mc:AlternateContent>
      <p:grpSp>
        <p:nvGrpSpPr>
          <p:cNvPr id="16" name="Group 15">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7" name="Isosceles Triangle 1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a:extLst>
              <a:ext uri="{FF2B5EF4-FFF2-40B4-BE49-F238E27FC236}">
                <a16:creationId xmlns:a16="http://schemas.microsoft.com/office/drawing/2014/main" id="{C059F2BD-FAC3-4A38-813C-B4975EDA5AF1}"/>
              </a:ext>
            </a:extLst>
          </p:cNvPr>
          <p:cNvPicPr>
            <a:picLocks noChangeAspect="1"/>
          </p:cNvPicPr>
          <p:nvPr/>
        </p:nvPicPr>
        <p:blipFill>
          <a:blip r:embed="rId3"/>
          <a:stretch>
            <a:fillRect/>
          </a:stretch>
        </p:blipFill>
        <p:spPr>
          <a:xfrm>
            <a:off x="5739818" y="2177295"/>
            <a:ext cx="5808714" cy="3319265"/>
          </a:xfrm>
          <a:prstGeom prst="rect">
            <a:avLst/>
          </a:prstGeom>
        </p:spPr>
      </p:pic>
      <p:grpSp>
        <p:nvGrpSpPr>
          <p:cNvPr id="20" name="Group 19">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21" name="Rectangle 20">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042030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C1240A5-1723-452C-9B52-A2A514294E93}"/>
              </a:ext>
            </a:extLst>
          </p:cNvPr>
          <p:cNvSpPr>
            <a:spLocks noGrp="1"/>
          </p:cNvSpPr>
          <p:nvPr>
            <p:ph type="title"/>
          </p:nvPr>
        </p:nvSpPr>
        <p:spPr>
          <a:xfrm>
            <a:off x="0" y="321734"/>
            <a:ext cx="12191999" cy="1135737"/>
          </a:xfrm>
        </p:spPr>
        <p:txBody>
          <a:bodyPr vert="horz" lIns="91440" tIns="45720" rIns="91440" bIns="45720" rtlCol="0" anchor="ctr">
            <a:normAutofit/>
          </a:bodyPr>
          <a:lstStyle/>
          <a:p>
            <a:pPr algn="ctr"/>
            <a:r>
              <a:rPr lang="en-US" sz="3600" b="0" i="0" u="none" strike="noStrike" kern="1200" baseline="0" dirty="0">
                <a:solidFill>
                  <a:schemeClr val="tx1"/>
                </a:solidFill>
                <a:latin typeface="Times New Roman" panose="02020603050405020304" pitchFamily="18" charset="0"/>
                <a:cs typeface="Times New Roman" panose="02020603050405020304" pitchFamily="18" charset="0"/>
              </a:rPr>
              <a:t>Avoiding competency traps</a:t>
            </a:r>
            <a:endParaRPr lang="en-US" sz="3600" kern="1200" dirty="0">
              <a:solidFill>
                <a:schemeClr val="tx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22781479-3567-4E80-A154-6C711A567A99}"/>
              </a:ext>
            </a:extLst>
          </p:cNvPr>
          <p:cNvSpPr txBox="1"/>
          <p:nvPr/>
        </p:nvSpPr>
        <p:spPr>
          <a:xfrm>
            <a:off x="1098957" y="1782981"/>
            <a:ext cx="4572001" cy="4836096"/>
          </a:xfrm>
          <a:prstGeom prst="rect">
            <a:avLst/>
          </a:prstGeom>
        </p:spPr>
        <p:txBody>
          <a:bodyPr vert="horz" lIns="91440" tIns="45720" rIns="91440" bIns="45720" rtlCol="0">
            <a:normAutofit/>
          </a:bodyPr>
          <a:lstStyle/>
          <a:p>
            <a:pPr indent="-228600" defTabSz="914400">
              <a:lnSpc>
                <a:spcPct val="90000"/>
              </a:lnSpc>
              <a:spcAft>
                <a:spcPts val="600"/>
              </a:spcAft>
              <a:buFont typeface="Arial" panose="020B0604020202020204" pitchFamily="34" charset="0"/>
              <a:buChar char="•"/>
            </a:pPr>
            <a:r>
              <a:rPr lang="en-US" i="1" dirty="0">
                <a:latin typeface="Times New Roman" panose="02020603050405020304" pitchFamily="18" charset="0"/>
                <a:cs typeface="Times New Roman" panose="02020603050405020304" pitchFamily="18" charset="0"/>
              </a:rPr>
              <a:t>To speed its transition to new techniques and avoid competency traps, </a:t>
            </a:r>
            <a:r>
              <a:rPr lang="en-US" b="1" i="1" dirty="0">
                <a:latin typeface="Times New Roman" panose="02020603050405020304" pitchFamily="18" charset="0"/>
                <a:cs typeface="Times New Roman" panose="02020603050405020304" pitchFamily="18" charset="0"/>
              </a:rPr>
              <a:t>the firm may decide proactively to allocate funding to exploration by experimenting with new techniques.</a:t>
            </a:r>
          </a:p>
          <a:p>
            <a:pPr indent="-228600" defTabSz="914400">
              <a:lnSpc>
                <a:spcPct val="90000"/>
              </a:lnSpc>
              <a:spcAft>
                <a:spcPts val="600"/>
              </a:spcAf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indent="-228600" defTabSz="914400">
              <a:lnSpc>
                <a:spcPct val="90000"/>
              </a:lnSpc>
              <a:spcAft>
                <a:spcPts val="6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This diversion of resources slows down its accumulation of learning with the current technology but increases the value of the option to switch to new capabilities by lowering the costs of switching.</a:t>
            </a:r>
          </a:p>
          <a:p>
            <a:pPr indent="-228600" defTabSz="914400">
              <a:lnSpc>
                <a:spcPct val="90000"/>
              </a:lnSpc>
              <a:spcAft>
                <a:spcPts val="600"/>
              </a:spcAf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indent="-228600" defTabSz="914400">
              <a:lnSpc>
                <a:spcPct val="90000"/>
              </a:lnSpc>
              <a:spcAft>
                <a:spcPts val="6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By exploring potential recombination of assets, the firm reduces the costs to successfully adopt radical change in its capabilities.</a:t>
            </a:r>
          </a:p>
          <a:p>
            <a:pPr indent="-228600" algn="just" defTabSz="914400">
              <a:lnSpc>
                <a:spcPct val="90000"/>
              </a:lnSpc>
              <a:spcAft>
                <a:spcPts val="600"/>
              </a:spcAf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grpSp>
        <p:nvGrpSpPr>
          <p:cNvPr id="29" name="Group 28">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30" name="Isosceles Triangle 2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 name="Picture 2" descr="Diagram&#10;&#10;Description automatically generated">
            <a:extLst>
              <a:ext uri="{FF2B5EF4-FFF2-40B4-BE49-F238E27FC236}">
                <a16:creationId xmlns:a16="http://schemas.microsoft.com/office/drawing/2014/main" id="{30CE5AEB-2638-6A18-C820-8BE71A5EA2BB}"/>
              </a:ext>
            </a:extLst>
          </p:cNvPr>
          <p:cNvPicPr>
            <a:picLocks noChangeAspect="1"/>
          </p:cNvPicPr>
          <p:nvPr/>
        </p:nvPicPr>
        <p:blipFill>
          <a:blip r:embed="rId2"/>
          <a:stretch>
            <a:fillRect/>
          </a:stretch>
        </p:blipFill>
        <p:spPr>
          <a:xfrm>
            <a:off x="5882640" y="2123077"/>
            <a:ext cx="5747172" cy="3215680"/>
          </a:xfrm>
          <a:prstGeom prst="rect">
            <a:avLst/>
          </a:prstGeom>
        </p:spPr>
      </p:pic>
      <p:grpSp>
        <p:nvGrpSpPr>
          <p:cNvPr id="33" name="Group 32">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34" name="Rectangle 33">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42017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39C2F04D-F961-EEF1-6CEA-ED9A0F986F7C}"/>
              </a:ext>
            </a:extLst>
          </p:cNvPr>
          <p:cNvSpPr txBox="1">
            <a:spLocks/>
          </p:cNvSpPr>
          <p:nvPr/>
        </p:nvSpPr>
        <p:spPr>
          <a:xfrm>
            <a:off x="0" y="624568"/>
            <a:ext cx="5048250" cy="54129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kern="1200" dirty="0">
                <a:solidFill>
                  <a:srgbClr val="FFFFFF"/>
                </a:solidFill>
                <a:latin typeface="+mj-lt"/>
                <a:ea typeface="+mj-ea"/>
                <a:cs typeface="+mj-cs"/>
              </a:rPr>
              <a:t>Conclusion</a:t>
            </a:r>
          </a:p>
        </p:txBody>
      </p:sp>
      <p:sp>
        <p:nvSpPr>
          <p:cNvPr id="7" name="TextBox 6">
            <a:extLst>
              <a:ext uri="{FF2B5EF4-FFF2-40B4-BE49-F238E27FC236}">
                <a16:creationId xmlns:a16="http://schemas.microsoft.com/office/drawing/2014/main" id="{8C35647F-EC0D-65E1-6E3E-23A023E37C77}"/>
              </a:ext>
            </a:extLst>
          </p:cNvPr>
          <p:cNvSpPr txBox="1"/>
          <p:nvPr/>
        </p:nvSpPr>
        <p:spPr>
          <a:xfrm>
            <a:off x="5150840" y="624567"/>
            <a:ext cx="6870584" cy="6153737"/>
          </a:xfrm>
          <a:prstGeom prst="rect">
            <a:avLst/>
          </a:prstGeom>
        </p:spPr>
        <p:txBody>
          <a:bodyPr vert="horz" lIns="91440" tIns="45720" rIns="91440" bIns="45720" rtlCol="0" anchor="ctr">
            <a:normAutofit/>
          </a:bodyPr>
          <a:lstStyle/>
          <a:p>
            <a:pPr indent="-228600" defTabSz="914400">
              <a:lnSpc>
                <a:spcPct val="90000"/>
              </a:lnSpc>
              <a:spcAft>
                <a:spcPts val="600"/>
              </a:spcAft>
              <a:buFont typeface="Arial" panose="020B0604020202020204" pitchFamily="34" charset="0"/>
              <a:buChar char="•"/>
            </a:pPr>
            <a:r>
              <a:rPr lang="en-US" b="1" dirty="0"/>
              <a:t>Real Option Analysis provides the theoretical foundations to the use of heuristics for deriving capabilities. </a:t>
            </a:r>
            <a:r>
              <a:rPr lang="en-US" dirty="0"/>
              <a:t>Through conditioning an understanding of competence in relation to a market test, it identifies the coupling of organization and technology as the leading explanation for the irreversibility of investments in capabilities. </a:t>
            </a:r>
          </a:p>
          <a:p>
            <a:pPr indent="-228600" defTabSz="914400">
              <a:lnSpc>
                <a:spcPct val="90000"/>
              </a:lnSpc>
              <a:spcAft>
                <a:spcPts val="600"/>
              </a:spcAft>
              <a:buFont typeface="Arial" panose="020B0604020202020204" pitchFamily="34" charset="0"/>
              <a:buChar char="•"/>
            </a:pPr>
            <a:endParaRPr lang="en-US" dirty="0"/>
          </a:p>
          <a:p>
            <a:pPr indent="-228600" defTabSz="914400">
              <a:lnSpc>
                <a:spcPct val="90000"/>
              </a:lnSpc>
              <a:spcAft>
                <a:spcPts val="600"/>
              </a:spcAft>
              <a:buFont typeface="Arial" panose="020B0604020202020204" pitchFamily="34" charset="0"/>
              <a:buChar char="•"/>
            </a:pPr>
            <a:r>
              <a:rPr lang="en-US" dirty="0"/>
              <a:t>According to the approach, because organizations consist of these coupled systems, the value of the firm is not reflected in the present value of its constituent parts, but in the potential of deploying capabilities for innovation in existing markets or for addressing new markets.</a:t>
            </a:r>
          </a:p>
          <a:p>
            <a:pPr indent="-228600" defTabSz="914400">
              <a:lnSpc>
                <a:spcPct val="90000"/>
              </a:lnSpc>
              <a:spcAft>
                <a:spcPts val="600"/>
              </a:spcAft>
              <a:buFont typeface="Arial" panose="020B0604020202020204" pitchFamily="34" charset="0"/>
              <a:buChar char="•"/>
            </a:pPr>
            <a:endParaRPr lang="en-US" dirty="0"/>
          </a:p>
          <a:p>
            <a:pPr indent="-228600" defTabSz="914400">
              <a:lnSpc>
                <a:spcPct val="90000"/>
              </a:lnSpc>
              <a:spcAft>
                <a:spcPts val="600"/>
              </a:spcAft>
              <a:buFont typeface="Arial" panose="020B0604020202020204" pitchFamily="34" charset="0"/>
              <a:buChar char="•"/>
            </a:pPr>
            <a:r>
              <a:rPr lang="en-US" dirty="0"/>
              <a:t>Thus, the options approach allows firms to “construct exploratory ridges between peaks” to hedge against adverse changes in the landscape, thus </a:t>
            </a:r>
            <a:r>
              <a:rPr lang="en-US" i="1" dirty="0"/>
              <a:t>dealing with </a:t>
            </a:r>
            <a:r>
              <a:rPr lang="en-US" dirty="0"/>
              <a:t>instead of </a:t>
            </a:r>
            <a:r>
              <a:rPr lang="en-US" i="1" dirty="0"/>
              <a:t>avoiding </a:t>
            </a:r>
            <a:r>
              <a:rPr lang="en-US" dirty="0"/>
              <a:t>risk.</a:t>
            </a:r>
          </a:p>
          <a:p>
            <a:pPr indent="-228600" defTabSz="914400">
              <a:lnSpc>
                <a:spcPct val="90000"/>
              </a:lnSpc>
              <a:spcAft>
                <a:spcPts val="600"/>
              </a:spcAft>
              <a:buFont typeface="Arial" panose="020B0604020202020204" pitchFamily="34" charset="0"/>
              <a:buChar char="•"/>
            </a:pPr>
            <a:endParaRPr lang="en-US" dirty="0"/>
          </a:p>
          <a:p>
            <a:pPr indent="-228600" defTabSz="914400">
              <a:lnSpc>
                <a:spcPct val="90000"/>
              </a:lnSpc>
              <a:spcAft>
                <a:spcPts val="600"/>
              </a:spcAft>
              <a:buFont typeface="Arial" panose="020B0604020202020204" pitchFamily="34" charset="0"/>
              <a:buChar char="•"/>
            </a:pPr>
            <a:r>
              <a:rPr lang="en-US" dirty="0"/>
              <a:t>Finally, it provides a reinterpretation of the concept of “core competence”: </a:t>
            </a:r>
            <a:r>
              <a:rPr lang="en-US" b="1" dirty="0"/>
              <a:t>the core competence of the firm is the capability set </a:t>
            </a:r>
            <a:r>
              <a:rPr lang="en-US" dirty="0"/>
              <a:t>(i.e., combination of organization and technology elements) </a:t>
            </a:r>
            <a:r>
              <a:rPr lang="en-US" b="1" dirty="0"/>
              <a:t>that permits the firm to dynamically choose the optimal strategy for a given price realization of the strategic factor.</a:t>
            </a:r>
          </a:p>
          <a:p>
            <a:pPr indent="-228600" defTabSz="914400">
              <a:lnSpc>
                <a:spcPct val="90000"/>
              </a:lnSpc>
              <a:spcAft>
                <a:spcPts val="600"/>
              </a:spcAft>
              <a:buFont typeface="Arial" panose="020B0604020202020204" pitchFamily="34" charset="0"/>
              <a:buChar char="•"/>
            </a:pPr>
            <a:endParaRPr lang="en-US" sz="1500" dirty="0"/>
          </a:p>
        </p:txBody>
      </p:sp>
    </p:spTree>
    <p:extLst>
      <p:ext uri="{BB962C8B-B14F-4D97-AF65-F5344CB8AC3E}">
        <p14:creationId xmlns:p14="http://schemas.microsoft.com/office/powerpoint/2010/main" val="272831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8" name="Rectangle 2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Rectangle 3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77AAE9-1F97-4D40-A07B-2FC15170515F}"/>
              </a:ext>
            </a:extLst>
          </p:cNvPr>
          <p:cNvSpPr>
            <a:spLocks noGrp="1"/>
          </p:cNvSpPr>
          <p:nvPr>
            <p:ph type="title"/>
          </p:nvPr>
        </p:nvSpPr>
        <p:spPr>
          <a:xfrm>
            <a:off x="-1" y="586855"/>
            <a:ext cx="3986913" cy="3387497"/>
          </a:xfrm>
        </p:spPr>
        <p:txBody>
          <a:bodyPr vert="horz" lIns="91440" tIns="45720" rIns="91440" bIns="45720" rtlCol="0" anchor="b">
            <a:normAutofit/>
          </a:bodyPr>
          <a:lstStyle/>
          <a:p>
            <a:pPr algn="ctr"/>
            <a:r>
              <a:rPr lang="en-US" sz="4000" b="0" i="0" u="none" strike="noStrike" kern="1200" baseline="0" dirty="0">
                <a:solidFill>
                  <a:srgbClr val="FFFFFF"/>
                </a:solidFill>
                <a:latin typeface="+mj-lt"/>
                <a:ea typeface="+mj-ea"/>
                <a:cs typeface="+mj-cs"/>
              </a:rPr>
              <a:t>I</a:t>
            </a:r>
            <a:r>
              <a:rPr lang="en-US" altLang="zh-CN" sz="4000" b="0" i="0" u="none" strike="noStrike" kern="1200" baseline="0" dirty="0">
                <a:solidFill>
                  <a:srgbClr val="FFFFFF"/>
                </a:solidFill>
                <a:latin typeface="+mj-lt"/>
                <a:ea typeface="+mj-ea"/>
                <a:cs typeface="+mj-cs"/>
              </a:rPr>
              <a:t>ntroduction</a:t>
            </a:r>
            <a:endParaRPr lang="en-US" sz="4000" kern="1200" dirty="0">
              <a:solidFill>
                <a:srgbClr val="FFFFFF"/>
              </a:solidFill>
              <a:latin typeface="+mj-lt"/>
              <a:ea typeface="+mj-ea"/>
              <a:cs typeface="+mj-cs"/>
            </a:endParaRPr>
          </a:p>
        </p:txBody>
      </p:sp>
      <p:sp>
        <p:nvSpPr>
          <p:cNvPr id="8" name="TextBox 7">
            <a:extLst>
              <a:ext uri="{FF2B5EF4-FFF2-40B4-BE49-F238E27FC236}">
                <a16:creationId xmlns:a16="http://schemas.microsoft.com/office/drawing/2014/main" id="{7D51FA26-D92C-489F-8D03-68DC27E45A7A}"/>
              </a:ext>
            </a:extLst>
          </p:cNvPr>
          <p:cNvSpPr txBox="1"/>
          <p:nvPr/>
        </p:nvSpPr>
        <p:spPr>
          <a:xfrm>
            <a:off x="4311941" y="649480"/>
            <a:ext cx="7692705" cy="5546047"/>
          </a:xfrm>
          <a:prstGeom prst="rect">
            <a:avLst/>
          </a:prstGeom>
        </p:spPr>
        <p:txBody>
          <a:bodyPr vert="horz" lIns="91440" tIns="45720" rIns="91440" bIns="45720" rtlCol="0" anchor="ctr">
            <a:normAutofit/>
          </a:bodyPr>
          <a:lstStyle/>
          <a:p>
            <a:pPr indent="-228600" defTabSz="914400">
              <a:lnSpc>
                <a:spcPct val="90000"/>
              </a:lnSpc>
              <a:spcAft>
                <a:spcPts val="600"/>
              </a:spcAft>
              <a:buFont typeface="Arial" panose="020B0604020202020204" pitchFamily="34" charset="0"/>
              <a:buChar char="•"/>
            </a:pPr>
            <a:r>
              <a:rPr lang="en-US" sz="1900" b="1" i="1" u="none" strike="noStrike" baseline="0" dirty="0"/>
              <a:t>Strategizing</a:t>
            </a:r>
            <a:r>
              <a:rPr lang="en-US" sz="1900" b="0" i="1" u="none" strike="noStrike" baseline="0" dirty="0"/>
              <a:t> is the application of heuristic frames to analyze the world and to generate normative evaluations of potential avenues of implementation.</a:t>
            </a:r>
          </a:p>
          <a:p>
            <a:pPr indent="-228600" defTabSz="914400">
              <a:lnSpc>
                <a:spcPct val="90000"/>
              </a:lnSpc>
              <a:spcAft>
                <a:spcPts val="600"/>
              </a:spcAft>
              <a:buFont typeface="Arial" panose="020B0604020202020204" pitchFamily="34" charset="0"/>
              <a:buChar char="•"/>
            </a:pPr>
            <a:endParaRPr lang="en-US" sz="1900" dirty="0"/>
          </a:p>
          <a:p>
            <a:pPr indent="-228600" defTabSz="914400">
              <a:lnSpc>
                <a:spcPct val="90000"/>
              </a:lnSpc>
              <a:spcAft>
                <a:spcPts val="600"/>
              </a:spcAft>
              <a:buFont typeface="Arial" panose="020B0604020202020204" pitchFamily="34" charset="0"/>
              <a:buChar char="•"/>
            </a:pPr>
            <a:r>
              <a:rPr lang="en-US" sz="1900" dirty="0"/>
              <a:t>What is the appropriate</a:t>
            </a:r>
            <a:r>
              <a:rPr lang="en-US" sz="1900" i="0" u="none" strike="noStrike" baseline="0" dirty="0"/>
              <a:t> </a:t>
            </a:r>
            <a:r>
              <a:rPr lang="en-US" sz="1900" b="1" i="0" u="none" strike="noStrike" baseline="0" dirty="0"/>
              <a:t>theoretical framing </a:t>
            </a:r>
            <a:r>
              <a:rPr lang="en-US" sz="1900" i="0" u="none" strike="noStrike" baseline="0" dirty="0"/>
              <a:t>for strategizing?</a:t>
            </a:r>
          </a:p>
          <a:p>
            <a:pPr indent="-228600" defTabSz="914400">
              <a:lnSpc>
                <a:spcPct val="90000"/>
              </a:lnSpc>
              <a:spcAft>
                <a:spcPts val="600"/>
              </a:spcAft>
              <a:buFont typeface="Arial" panose="020B0604020202020204" pitchFamily="34" charset="0"/>
              <a:buChar char="•"/>
            </a:pPr>
            <a:endParaRPr lang="en-US" sz="1900" b="1" dirty="0"/>
          </a:p>
          <a:p>
            <a:pPr marL="285750" indent="-228600" defTabSz="914400">
              <a:lnSpc>
                <a:spcPct val="90000"/>
              </a:lnSpc>
              <a:spcAft>
                <a:spcPts val="600"/>
              </a:spcAft>
              <a:buFont typeface="Arial" panose="020B0604020202020204" pitchFamily="34" charset="0"/>
              <a:buChar char="•"/>
            </a:pPr>
            <a:r>
              <a:rPr lang="en-US" sz="1900" i="0" u="sng" strike="noStrike" baseline="0" dirty="0"/>
              <a:t>Outward-looking perspective:</a:t>
            </a:r>
            <a:r>
              <a:rPr lang="en-US" sz="1900" i="0" u="none" strike="noStrike" baseline="0" dirty="0"/>
              <a:t> market positioning and industry analysis.</a:t>
            </a:r>
          </a:p>
          <a:p>
            <a:pPr marL="285750" indent="-228600" defTabSz="914400">
              <a:lnSpc>
                <a:spcPct val="90000"/>
              </a:lnSpc>
              <a:spcAft>
                <a:spcPts val="600"/>
              </a:spcAft>
              <a:buFont typeface="Arial" panose="020B0604020202020204" pitchFamily="34" charset="0"/>
              <a:buChar char="•"/>
            </a:pPr>
            <a:endParaRPr lang="en-US" sz="1900" i="0" u="none" strike="noStrike" baseline="0" dirty="0"/>
          </a:p>
          <a:p>
            <a:pPr marL="285750" indent="-228600" defTabSz="914400">
              <a:lnSpc>
                <a:spcPct val="90000"/>
              </a:lnSpc>
              <a:spcAft>
                <a:spcPts val="600"/>
              </a:spcAft>
              <a:buFont typeface="Arial" panose="020B0604020202020204" pitchFamily="34" charset="0"/>
              <a:buChar char="•"/>
            </a:pPr>
            <a:r>
              <a:rPr lang="en-US" sz="1900" u="sng" dirty="0"/>
              <a:t>Inward-looking perspective:</a:t>
            </a:r>
            <a:r>
              <a:rPr lang="en-US" sz="1900" b="1" dirty="0"/>
              <a:t> </a:t>
            </a:r>
            <a:r>
              <a:rPr lang="en-US" sz="1900" b="0" i="0" u="none" strike="noStrike" baseline="0" dirty="0"/>
              <a:t>firm choose their positions </a:t>
            </a:r>
            <a:r>
              <a:rPr lang="en-US" sz="1900" dirty="0"/>
              <a:t>due </a:t>
            </a:r>
            <a:r>
              <a:rPr lang="en-US" sz="1900" b="0" i="0" u="none" strike="noStrike" baseline="0" dirty="0"/>
              <a:t>to their own unique resources (RBV). </a:t>
            </a:r>
          </a:p>
          <a:p>
            <a:pPr marL="742950" lvl="1" indent="-228600" defTabSz="914400">
              <a:lnSpc>
                <a:spcPct val="90000"/>
              </a:lnSpc>
              <a:spcAft>
                <a:spcPts val="600"/>
              </a:spcAft>
              <a:buFont typeface="Arial" panose="020B0604020202020204" pitchFamily="34" charset="0"/>
              <a:buChar char="•"/>
            </a:pPr>
            <a:r>
              <a:rPr lang="en-US" sz="1900" b="0" i="0" u="none" strike="noStrike" baseline="0" dirty="0"/>
              <a:t>The </a:t>
            </a:r>
            <a:r>
              <a:rPr lang="en-US" sz="1900" i="0" u="none" strike="noStrike" baseline="0" dirty="0"/>
              <a:t>core competence </a:t>
            </a:r>
            <a:r>
              <a:rPr lang="en-US" sz="1900" b="0" i="0" u="none" strike="noStrike" baseline="0" dirty="0"/>
              <a:t>required to support a firm’s strategy results from </a:t>
            </a:r>
            <a:r>
              <a:rPr lang="en-US" sz="1900" dirty="0"/>
              <a:t>the firm’s use of its </a:t>
            </a:r>
            <a:r>
              <a:rPr lang="en-US" sz="1900" b="0" i="0" u="none" strike="noStrike" baseline="0" dirty="0"/>
              <a:t>resources.</a:t>
            </a:r>
          </a:p>
          <a:p>
            <a:pPr marL="742950" lvl="1" indent="-228600" defTabSz="914400">
              <a:lnSpc>
                <a:spcPct val="90000"/>
              </a:lnSpc>
              <a:spcAft>
                <a:spcPts val="600"/>
              </a:spcAft>
              <a:buFont typeface="Arial" panose="020B0604020202020204" pitchFamily="34" charset="0"/>
              <a:buChar char="•"/>
            </a:pPr>
            <a:endParaRPr lang="en-US" sz="1900" b="0" i="0" u="none" strike="noStrike" baseline="0" dirty="0"/>
          </a:p>
          <a:p>
            <a:pPr indent="-228600" defTabSz="914400">
              <a:lnSpc>
                <a:spcPct val="90000"/>
              </a:lnSpc>
              <a:spcAft>
                <a:spcPts val="600"/>
              </a:spcAft>
              <a:buFont typeface="Arial" panose="020B0604020202020204" pitchFamily="34" charset="0"/>
              <a:buChar char="•"/>
            </a:pPr>
            <a:r>
              <a:rPr lang="en-US" sz="1900" b="1" dirty="0"/>
              <a:t>What about the intersection?</a:t>
            </a:r>
          </a:p>
          <a:p>
            <a:pPr defTabSz="914400">
              <a:lnSpc>
                <a:spcPct val="90000"/>
              </a:lnSpc>
              <a:spcAft>
                <a:spcPts val="600"/>
              </a:spcAft>
            </a:pPr>
            <a:endParaRPr lang="en-US" sz="1900" b="1" dirty="0"/>
          </a:p>
          <a:p>
            <a:pPr marL="342900" indent="-228600" defTabSz="914400">
              <a:lnSpc>
                <a:spcPct val="90000"/>
              </a:lnSpc>
              <a:spcAft>
                <a:spcPts val="600"/>
              </a:spcAft>
              <a:buFont typeface="Arial" panose="020B0604020202020204" pitchFamily="34" charset="0"/>
              <a:buChar char="•"/>
            </a:pPr>
            <a:r>
              <a:rPr lang="en-US" sz="1900" dirty="0">
                <a:sym typeface="Wingdings" panose="05000000000000000000" pitchFamily="2" charset="2"/>
              </a:rPr>
              <a:t>What is neglected is that </a:t>
            </a:r>
            <a:r>
              <a:rPr lang="en-US" sz="1900" i="1" dirty="0">
                <a:sym typeface="Wingdings" panose="05000000000000000000" pitchFamily="2" charset="2"/>
              </a:rPr>
              <a:t>the </a:t>
            </a:r>
            <a:r>
              <a:rPr lang="en-US" sz="1900" i="1" u="none" strike="noStrike" baseline="0" dirty="0"/>
              <a:t>value of those resources is </a:t>
            </a:r>
            <a:r>
              <a:rPr lang="en-US" sz="1900" i="1" dirty="0"/>
              <a:t>d</a:t>
            </a:r>
            <a:r>
              <a:rPr lang="en-US" sz="1900" i="1" u="none" strike="noStrike" baseline="0" dirty="0"/>
              <a:t>etermined by the market.</a:t>
            </a:r>
          </a:p>
          <a:p>
            <a:pPr indent="-228600" defTabSz="914400">
              <a:lnSpc>
                <a:spcPct val="90000"/>
              </a:lnSpc>
              <a:spcAft>
                <a:spcPts val="600"/>
              </a:spcAft>
              <a:buFont typeface="Arial" panose="020B0604020202020204" pitchFamily="34" charset="0"/>
              <a:buChar char="•"/>
            </a:pPr>
            <a:endParaRPr lang="en-US" sz="1900" dirty="0"/>
          </a:p>
        </p:txBody>
      </p:sp>
    </p:spTree>
    <p:extLst>
      <p:ext uri="{BB962C8B-B14F-4D97-AF65-F5344CB8AC3E}">
        <p14:creationId xmlns:p14="http://schemas.microsoft.com/office/powerpoint/2010/main" val="3884731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77AAE9-1F97-4D40-A07B-2FC15170515F}"/>
              </a:ext>
            </a:extLst>
          </p:cNvPr>
          <p:cNvSpPr>
            <a:spLocks noGrp="1"/>
          </p:cNvSpPr>
          <p:nvPr>
            <p:ph type="title"/>
          </p:nvPr>
        </p:nvSpPr>
        <p:spPr>
          <a:xfrm>
            <a:off x="0" y="294538"/>
            <a:ext cx="12191995" cy="1033669"/>
          </a:xfrm>
        </p:spPr>
        <p:txBody>
          <a:bodyPr vert="horz" lIns="91440" tIns="45720" rIns="91440" bIns="45720" rtlCol="0" anchor="ctr">
            <a:normAutofit/>
          </a:bodyPr>
          <a:lstStyle/>
          <a:p>
            <a:pPr algn="ctr"/>
            <a:r>
              <a:rPr lang="en-US" sz="4000" b="0" i="0" u="none" strike="noStrike" kern="1200" baseline="0" dirty="0">
                <a:solidFill>
                  <a:srgbClr val="FFFFFF"/>
                </a:solidFill>
                <a:latin typeface="+mj-lt"/>
                <a:ea typeface="+mj-ea"/>
                <a:cs typeface="+mj-cs"/>
              </a:rPr>
              <a:t>Structure of the paper</a:t>
            </a:r>
            <a:endParaRPr lang="en-US" sz="4000" kern="1200" dirty="0">
              <a:solidFill>
                <a:srgbClr val="FFFFFF"/>
              </a:solidFill>
              <a:latin typeface="+mj-lt"/>
              <a:ea typeface="+mj-ea"/>
              <a:cs typeface="+mj-cs"/>
            </a:endParaRPr>
          </a:p>
        </p:txBody>
      </p:sp>
      <p:sp>
        <p:nvSpPr>
          <p:cNvPr id="8" name="TextBox 7">
            <a:extLst>
              <a:ext uri="{FF2B5EF4-FFF2-40B4-BE49-F238E27FC236}">
                <a16:creationId xmlns:a16="http://schemas.microsoft.com/office/drawing/2014/main" id="{7D51FA26-D92C-489F-8D03-68DC27E45A7A}"/>
              </a:ext>
            </a:extLst>
          </p:cNvPr>
          <p:cNvSpPr txBox="1"/>
          <p:nvPr/>
        </p:nvSpPr>
        <p:spPr>
          <a:xfrm>
            <a:off x="-2" y="2183974"/>
            <a:ext cx="12113706" cy="5043142"/>
          </a:xfrm>
          <a:prstGeom prst="rect">
            <a:avLst/>
          </a:prstGeom>
        </p:spPr>
        <p:txBody>
          <a:bodyPr vert="horz" lIns="91440" tIns="45720" rIns="91440" bIns="45720" rtlCol="0" anchor="ctr">
            <a:normAutofit fontScale="62500" lnSpcReduction="20000"/>
          </a:bodyPr>
          <a:lstStyle/>
          <a:p>
            <a:pPr marL="342900" indent="-228600" defTabSz="914400">
              <a:lnSpc>
                <a:spcPct val="90000"/>
              </a:lnSpc>
              <a:spcAft>
                <a:spcPts val="600"/>
              </a:spcAft>
              <a:buFont typeface="Arial" panose="020B0604020202020204" pitchFamily="34" charset="0"/>
              <a:buChar char="•"/>
            </a:pPr>
            <a:r>
              <a:rPr lang="en-US" sz="4400" strike="noStrike" baseline="0" dirty="0"/>
              <a:t>Characterize the value and limitations of heuristics. </a:t>
            </a:r>
          </a:p>
          <a:p>
            <a:pPr marL="342900" indent="-228600" defTabSz="914400">
              <a:lnSpc>
                <a:spcPct val="90000"/>
              </a:lnSpc>
              <a:spcAft>
                <a:spcPts val="600"/>
              </a:spcAft>
              <a:buFont typeface="Arial" panose="020B0604020202020204" pitchFamily="34" charset="0"/>
              <a:buChar char="•"/>
            </a:pPr>
            <a:endParaRPr lang="en-US" sz="4400" i="1" strike="noStrike" baseline="0" dirty="0"/>
          </a:p>
          <a:p>
            <a:pPr marL="114300" indent="-228600" defTabSz="914400">
              <a:lnSpc>
                <a:spcPct val="90000"/>
              </a:lnSpc>
              <a:spcAft>
                <a:spcPts val="600"/>
              </a:spcAft>
              <a:buFont typeface="Arial" panose="020B0604020202020204" pitchFamily="34" charset="0"/>
              <a:buChar char="•"/>
            </a:pPr>
            <a:endParaRPr lang="en-US" sz="4400" dirty="0"/>
          </a:p>
          <a:p>
            <a:pPr marL="342900" indent="-228600" defTabSz="914400">
              <a:lnSpc>
                <a:spcPct val="90000"/>
              </a:lnSpc>
              <a:spcAft>
                <a:spcPts val="600"/>
              </a:spcAft>
              <a:buFont typeface="Arial" panose="020B0604020202020204" pitchFamily="34" charset="0"/>
              <a:buChar char="•"/>
            </a:pPr>
            <a:r>
              <a:rPr lang="en-US" sz="4400" dirty="0"/>
              <a:t>Develop the use of </a:t>
            </a:r>
            <a:r>
              <a:rPr lang="en-US" sz="4400" b="1" dirty="0"/>
              <a:t>real options as a heuristic</a:t>
            </a:r>
            <a:r>
              <a:rPr lang="en-US" sz="4400" dirty="0"/>
              <a:t> and show how it is grounded in, and throws light on, three lines of thought of strategy: </a:t>
            </a:r>
          </a:p>
          <a:p>
            <a:pPr marL="800100" lvl="1" indent="-228600" defTabSz="914400">
              <a:lnSpc>
                <a:spcPct val="90000"/>
              </a:lnSpc>
              <a:spcBef>
                <a:spcPts val="1200"/>
              </a:spcBef>
              <a:spcAft>
                <a:spcPts val="600"/>
              </a:spcAft>
              <a:buFont typeface="Arial" panose="020B0604020202020204" pitchFamily="34" charset="0"/>
              <a:buChar char="•"/>
            </a:pPr>
            <a:r>
              <a:rPr lang="en-US" sz="4400" dirty="0"/>
              <a:t>RBV, Organizational Theory, and Complex Adaptive Systems.</a:t>
            </a:r>
          </a:p>
          <a:p>
            <a:pPr marL="342900" indent="-228600" defTabSz="914400">
              <a:lnSpc>
                <a:spcPct val="90000"/>
              </a:lnSpc>
              <a:spcAft>
                <a:spcPts val="600"/>
              </a:spcAft>
              <a:buFont typeface="Arial" panose="020B0604020202020204" pitchFamily="34" charset="0"/>
              <a:buChar char="•"/>
            </a:pPr>
            <a:endParaRPr lang="en-US" sz="4400" dirty="0"/>
          </a:p>
          <a:p>
            <a:pPr marL="114300" indent="-228600" defTabSz="914400">
              <a:lnSpc>
                <a:spcPct val="90000"/>
              </a:lnSpc>
              <a:spcAft>
                <a:spcPts val="600"/>
              </a:spcAft>
              <a:buFont typeface="Arial" panose="020B0604020202020204" pitchFamily="34" charset="0"/>
              <a:buChar char="•"/>
            </a:pPr>
            <a:endParaRPr lang="en-US" sz="4400" dirty="0"/>
          </a:p>
          <a:p>
            <a:pPr marL="400050" indent="-228600" defTabSz="914400">
              <a:lnSpc>
                <a:spcPct val="90000"/>
              </a:lnSpc>
              <a:spcAft>
                <a:spcPts val="600"/>
              </a:spcAft>
              <a:buFont typeface="Arial" panose="020B0604020202020204" pitchFamily="34" charset="0"/>
              <a:buChar char="•"/>
            </a:pPr>
            <a:r>
              <a:rPr lang="en-US" sz="4400" i="0" strike="noStrike" baseline="0" dirty="0"/>
              <a:t>Examine these ideas through a stylized mathematical description of the problem.</a:t>
            </a:r>
          </a:p>
          <a:p>
            <a:pPr marL="857250" lvl="1" indent="-228600" defTabSz="914400">
              <a:lnSpc>
                <a:spcPct val="90000"/>
              </a:lnSpc>
              <a:spcBef>
                <a:spcPts val="1200"/>
              </a:spcBef>
              <a:spcAft>
                <a:spcPts val="600"/>
              </a:spcAft>
              <a:buFont typeface="Arial" panose="020B0604020202020204" pitchFamily="34" charset="0"/>
              <a:buChar char="•"/>
            </a:pPr>
            <a:r>
              <a:rPr lang="en-US" sz="4400" i="0" strike="noStrike" baseline="0" dirty="0"/>
              <a:t>The formalization of this paper clarifies that </a:t>
            </a:r>
            <a:r>
              <a:rPr lang="en-US" sz="4400" b="1" i="0" strike="noStrike" baseline="0" dirty="0"/>
              <a:t>the benefit of a real options heuristic is the imposition of a market test to derive the valuation of capabilities. </a:t>
            </a:r>
          </a:p>
          <a:p>
            <a:pPr marL="857250" lvl="1" indent="-228600" defTabSz="914400">
              <a:lnSpc>
                <a:spcPct val="90000"/>
              </a:lnSpc>
              <a:spcAft>
                <a:spcPts val="600"/>
              </a:spcAft>
              <a:buFont typeface="Arial" panose="020B0604020202020204" pitchFamily="34" charset="0"/>
              <a:buChar char="•"/>
            </a:pPr>
            <a:endParaRPr lang="en-US" sz="1900" i="0" strike="noStrike" baseline="0" dirty="0"/>
          </a:p>
          <a:p>
            <a:pPr marL="857250" lvl="1" indent="-228600" defTabSz="914400">
              <a:lnSpc>
                <a:spcPct val="90000"/>
              </a:lnSpc>
              <a:spcAft>
                <a:spcPts val="600"/>
              </a:spcAft>
              <a:buFont typeface="Arial" panose="020B0604020202020204" pitchFamily="34" charset="0"/>
              <a:buChar char="•"/>
            </a:pPr>
            <a:endParaRPr lang="en-US" sz="1900" i="0" strike="noStrike" baseline="0" dirty="0"/>
          </a:p>
          <a:p>
            <a:pPr marL="400050" indent="-228600" defTabSz="914400">
              <a:lnSpc>
                <a:spcPct val="90000"/>
              </a:lnSpc>
              <a:spcAft>
                <a:spcPts val="600"/>
              </a:spcAft>
              <a:buFont typeface="Arial" panose="020B0604020202020204" pitchFamily="34" charset="0"/>
              <a:buChar char="•"/>
            </a:pPr>
            <a:endParaRPr lang="en-US" sz="1900" i="0" strike="noStrike" baseline="0" dirty="0"/>
          </a:p>
          <a:p>
            <a:pPr indent="-228600" defTabSz="914400">
              <a:lnSpc>
                <a:spcPct val="90000"/>
              </a:lnSpc>
              <a:spcAft>
                <a:spcPts val="600"/>
              </a:spcAft>
              <a:buFont typeface="Arial" panose="020B0604020202020204" pitchFamily="34" charset="0"/>
              <a:buChar char="•"/>
            </a:pPr>
            <a:endParaRPr lang="en-US" sz="1900" dirty="0"/>
          </a:p>
        </p:txBody>
      </p:sp>
    </p:spTree>
    <p:extLst>
      <p:ext uri="{BB962C8B-B14F-4D97-AF65-F5344CB8AC3E}">
        <p14:creationId xmlns:p14="http://schemas.microsoft.com/office/powerpoint/2010/main" val="1505600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AAE9-1F97-4D40-A07B-2FC15170515F}"/>
              </a:ext>
            </a:extLst>
          </p:cNvPr>
          <p:cNvSpPr>
            <a:spLocks noGrp="1"/>
          </p:cNvSpPr>
          <p:nvPr>
            <p:ph type="title"/>
          </p:nvPr>
        </p:nvSpPr>
        <p:spPr>
          <a:xfrm>
            <a:off x="4635591" y="24236"/>
            <a:ext cx="7556389" cy="1286160"/>
          </a:xfrm>
        </p:spPr>
        <p:txBody>
          <a:bodyPr vert="horz" lIns="91440" tIns="45720" rIns="91440" bIns="45720" rtlCol="0" anchor="b">
            <a:normAutofit/>
          </a:bodyPr>
          <a:lstStyle/>
          <a:p>
            <a:pPr algn="ctr"/>
            <a:r>
              <a:rPr lang="en-US" b="1" i="0" u="none" strike="noStrike" baseline="0" dirty="0"/>
              <a:t>Strategy as Heuristic</a:t>
            </a:r>
            <a:endParaRPr lang="en-US" b="1" dirty="0"/>
          </a:p>
        </p:txBody>
      </p:sp>
      <p:sp>
        <p:nvSpPr>
          <p:cNvPr id="8" name="TextBox 7">
            <a:extLst>
              <a:ext uri="{FF2B5EF4-FFF2-40B4-BE49-F238E27FC236}">
                <a16:creationId xmlns:a16="http://schemas.microsoft.com/office/drawing/2014/main" id="{FAB8B7D9-B9FC-4F37-B09F-97744FB53798}"/>
              </a:ext>
            </a:extLst>
          </p:cNvPr>
          <p:cNvSpPr txBox="1"/>
          <p:nvPr/>
        </p:nvSpPr>
        <p:spPr>
          <a:xfrm>
            <a:off x="4965431" y="2438400"/>
            <a:ext cx="7226549" cy="4395360"/>
          </a:xfrm>
          <a:prstGeom prst="rect">
            <a:avLst/>
          </a:prstGeom>
        </p:spPr>
        <p:txBody>
          <a:bodyPr vert="horz" lIns="91440" tIns="45720" rIns="91440" bIns="45720" rtlCol="0">
            <a:normAutofit/>
          </a:bodyPr>
          <a:lstStyle/>
          <a:p>
            <a:pPr indent="-228600" defTabSz="914400">
              <a:lnSpc>
                <a:spcPct val="90000"/>
              </a:lnSpc>
              <a:spcAft>
                <a:spcPts val="600"/>
              </a:spcAft>
              <a:buFont typeface="Arial" panose="020B0604020202020204" pitchFamily="34" charset="0"/>
              <a:buChar char="•"/>
            </a:pPr>
            <a:r>
              <a:rPr lang="en-US" sz="1600" dirty="0"/>
              <a:t>C</a:t>
            </a:r>
            <a:r>
              <a:rPr lang="en-US" sz="1600" i="0" u="none" strike="noStrike" baseline="0" dirty="0"/>
              <a:t>ognitive science</a:t>
            </a:r>
            <a:r>
              <a:rPr lang="en-US" sz="1600" dirty="0"/>
              <a:t> suggests that </a:t>
            </a:r>
            <a:r>
              <a:rPr lang="en-US" sz="1600" i="0" u="none" strike="noStrike" baseline="0" dirty="0"/>
              <a:t>a heuristic can be classified as its</a:t>
            </a:r>
            <a:r>
              <a:rPr lang="en-US" sz="1600" i="1" u="none" strike="noStrike" baseline="0" dirty="0"/>
              <a:t> cognitive frame </a:t>
            </a:r>
            <a:r>
              <a:rPr lang="en-US" sz="1600" dirty="0"/>
              <a:t>(solution space) </a:t>
            </a:r>
            <a:r>
              <a:rPr lang="en-US" sz="1600" i="0" u="none" strike="noStrike" baseline="0" dirty="0"/>
              <a:t>and the </a:t>
            </a:r>
            <a:r>
              <a:rPr lang="en-US" sz="1600" i="1" u="none" strike="noStrike" baseline="0" dirty="0"/>
              <a:t>rules of search</a:t>
            </a:r>
            <a:r>
              <a:rPr lang="en-US" sz="1600" dirty="0"/>
              <a:t> (algorithms to find solutions).</a:t>
            </a:r>
            <a:endParaRPr lang="en-US" sz="1600" i="0" u="none" strike="noStrike" baseline="0" dirty="0"/>
          </a:p>
          <a:p>
            <a:pPr indent="-228600" defTabSz="914400">
              <a:lnSpc>
                <a:spcPct val="90000"/>
              </a:lnSpc>
              <a:spcAft>
                <a:spcPts val="600"/>
              </a:spcAft>
              <a:buFont typeface="Arial" panose="020B0604020202020204" pitchFamily="34" charset="0"/>
              <a:buChar char="•"/>
            </a:pPr>
            <a:endParaRPr lang="en-US" sz="1600" dirty="0"/>
          </a:p>
          <a:p>
            <a:pPr indent="-228600" defTabSz="914400">
              <a:lnSpc>
                <a:spcPct val="90000"/>
              </a:lnSpc>
              <a:spcAft>
                <a:spcPts val="600"/>
              </a:spcAft>
              <a:buFont typeface="Arial" panose="020B0604020202020204" pitchFamily="34" charset="0"/>
              <a:buChar char="•"/>
            </a:pPr>
            <a:r>
              <a:rPr lang="en-US" sz="1600" b="0" i="0" u="none" strike="noStrike" baseline="0" dirty="0"/>
              <a:t>Simon’s (1969) procedural search: due to the complexity of the </a:t>
            </a:r>
            <a:r>
              <a:rPr lang="en-US" sz="1600" dirty="0"/>
              <a:t>problem, many heuristic</a:t>
            </a:r>
            <a:r>
              <a:rPr lang="en-US" sz="1600" b="0" i="0" u="none" strike="noStrike" baseline="0" dirty="0"/>
              <a:t> algorithms provide "satisfactory”, but not clearly optimal solutions - </a:t>
            </a:r>
            <a:r>
              <a:rPr lang="en-US" sz="1600" dirty="0"/>
              <a:t>the contexts may only be partially understood, leading to misapplication of the knowledge.</a:t>
            </a:r>
          </a:p>
          <a:p>
            <a:pPr indent="-228600" defTabSz="914400">
              <a:lnSpc>
                <a:spcPct val="90000"/>
              </a:lnSpc>
              <a:spcAft>
                <a:spcPts val="600"/>
              </a:spcAft>
              <a:buFont typeface="Arial" panose="020B0604020202020204" pitchFamily="34" charset="0"/>
              <a:buChar char="•"/>
            </a:pPr>
            <a:endParaRPr lang="en-US" sz="1600" dirty="0"/>
          </a:p>
          <a:p>
            <a:pPr indent="-228600" defTabSz="914400">
              <a:lnSpc>
                <a:spcPct val="90000"/>
              </a:lnSpc>
              <a:spcAft>
                <a:spcPts val="600"/>
              </a:spcAft>
              <a:buFont typeface="Arial" panose="020B0604020202020204" pitchFamily="34" charset="0"/>
              <a:buChar char="•"/>
            </a:pPr>
            <a:r>
              <a:rPr lang="en-US" sz="1600" dirty="0"/>
              <a:t>Since the environment stochastically changes over time, the strategic process, i.e., </a:t>
            </a:r>
            <a:r>
              <a:rPr lang="en-US" sz="1600" b="1" dirty="0"/>
              <a:t>the choice of capabilities will have to be flexible enough to respond to opportunities</a:t>
            </a:r>
            <a:r>
              <a:rPr lang="en-US" sz="1600" dirty="0"/>
              <a:t>.</a:t>
            </a:r>
          </a:p>
          <a:p>
            <a:pPr marL="742950" lvl="1" indent="-228600" defTabSz="914400">
              <a:lnSpc>
                <a:spcPct val="90000"/>
              </a:lnSpc>
              <a:spcAft>
                <a:spcPts val="600"/>
              </a:spcAft>
              <a:buFont typeface="Arial" panose="020B0604020202020204" pitchFamily="34" charset="0"/>
              <a:buChar char="•"/>
            </a:pPr>
            <a:r>
              <a:rPr lang="en-US" sz="1600" i="0" u="none" strike="noStrike" baseline="0" dirty="0"/>
              <a:t>A real option heuristic is a way to discern the value of particular paths of exploration in evolving environments.</a:t>
            </a:r>
          </a:p>
          <a:p>
            <a:pPr indent="-228600" defTabSz="914400">
              <a:lnSpc>
                <a:spcPct val="90000"/>
              </a:lnSpc>
              <a:spcAft>
                <a:spcPts val="600"/>
              </a:spcAft>
              <a:buFont typeface="Arial" panose="020B0604020202020204" pitchFamily="34" charset="0"/>
              <a:buChar char="•"/>
            </a:pPr>
            <a:endParaRPr lang="en-US" sz="1600" dirty="0"/>
          </a:p>
          <a:p>
            <a:pPr indent="-228600" defTabSz="914400">
              <a:lnSpc>
                <a:spcPct val="90000"/>
              </a:lnSpc>
              <a:spcAft>
                <a:spcPts val="600"/>
              </a:spcAft>
              <a:buFont typeface="Arial" panose="020B0604020202020204" pitchFamily="34" charset="0"/>
              <a:buChar char="•"/>
            </a:pPr>
            <a:r>
              <a:rPr lang="en-US" sz="1600" dirty="0"/>
              <a:t>T</a:t>
            </a:r>
            <a:r>
              <a:rPr lang="en-US" sz="1600" i="0" u="none" strike="noStrike" baseline="0" dirty="0"/>
              <a:t>hree elements are jointly required for the application of a real options heuristic:</a:t>
            </a:r>
            <a:r>
              <a:rPr lang="en-US" sz="1600" b="0" i="0" u="none" strike="noStrike" baseline="0" dirty="0"/>
              <a:t> the </a:t>
            </a:r>
            <a:r>
              <a:rPr lang="en-US" sz="1600" b="1" i="0" u="none" strike="noStrike" baseline="0" dirty="0"/>
              <a:t>provision</a:t>
            </a:r>
            <a:r>
              <a:rPr lang="en-US" sz="1600" b="0" i="0" u="none" strike="noStrike" baseline="0" dirty="0"/>
              <a:t> of future managerial discretion to exercise the option (by definition), </a:t>
            </a:r>
            <a:r>
              <a:rPr lang="en-US" sz="1600" b="1" i="0" u="none" strike="noStrike" baseline="0" dirty="0"/>
              <a:t>irreversibility and uncertainty</a:t>
            </a:r>
            <a:r>
              <a:rPr lang="en-US" sz="1600" b="0" i="0" u="none" strike="noStrike" baseline="0" dirty="0"/>
              <a:t>. </a:t>
            </a:r>
          </a:p>
        </p:txBody>
      </p:sp>
      <p:pic>
        <p:nvPicPr>
          <p:cNvPr id="23" name="Picture 22" descr="Maze">
            <a:extLst>
              <a:ext uri="{FF2B5EF4-FFF2-40B4-BE49-F238E27FC236}">
                <a16:creationId xmlns:a16="http://schemas.microsoft.com/office/drawing/2014/main" id="{C1CC52E7-CB90-8795-1855-3F5554F0DD93}"/>
              </a:ext>
            </a:extLst>
          </p:cNvPr>
          <p:cNvPicPr>
            <a:picLocks noChangeAspect="1"/>
          </p:cNvPicPr>
          <p:nvPr/>
        </p:nvPicPr>
        <p:blipFill rotWithShape="1">
          <a:blip r:embed="rId2"/>
          <a:srcRect l="24380" r="30501" b="-1"/>
          <a:stretch/>
        </p:blipFill>
        <p:spPr>
          <a:xfrm>
            <a:off x="20" y="10"/>
            <a:ext cx="4635571" cy="6857990"/>
          </a:xfrm>
          <a:prstGeom prst="rect">
            <a:avLst/>
          </a:prstGeom>
          <a:effectLst/>
        </p:spPr>
      </p:pic>
      <p:cxnSp>
        <p:nvCxnSpPr>
          <p:cNvPr id="27" name="Straight Connector 26">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478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877AAE9-1F97-4D40-A07B-2FC15170515F}"/>
              </a:ext>
            </a:extLst>
          </p:cNvPr>
          <p:cNvSpPr>
            <a:spLocks noGrp="1"/>
          </p:cNvSpPr>
          <p:nvPr>
            <p:ph type="title"/>
          </p:nvPr>
        </p:nvSpPr>
        <p:spPr>
          <a:xfrm>
            <a:off x="-1" y="586855"/>
            <a:ext cx="5567937" cy="3387497"/>
          </a:xfrm>
        </p:spPr>
        <p:txBody>
          <a:bodyPr vert="horz" lIns="91440" tIns="45720" rIns="91440" bIns="45720" rtlCol="0" anchor="b">
            <a:normAutofit/>
          </a:bodyPr>
          <a:lstStyle/>
          <a:p>
            <a:pPr algn="ctr"/>
            <a:r>
              <a:rPr lang="en-US" sz="4000" b="0" i="0" u="none" strike="noStrike" kern="1200" baseline="0">
                <a:solidFill>
                  <a:srgbClr val="FFFFFF"/>
                </a:solidFill>
                <a:latin typeface="+mj-lt"/>
                <a:ea typeface="+mj-ea"/>
                <a:cs typeface="+mj-cs"/>
              </a:rPr>
              <a:t>Irreversibility</a:t>
            </a:r>
            <a:endParaRPr lang="en-US" sz="4000" kern="1200">
              <a:solidFill>
                <a:srgbClr val="FFFFFF"/>
              </a:solidFill>
              <a:latin typeface="+mj-lt"/>
              <a:ea typeface="+mj-ea"/>
              <a:cs typeface="+mj-cs"/>
            </a:endParaRPr>
          </a:p>
        </p:txBody>
      </p:sp>
      <p:sp>
        <p:nvSpPr>
          <p:cNvPr id="6" name="TextBox 5">
            <a:extLst>
              <a:ext uri="{FF2B5EF4-FFF2-40B4-BE49-F238E27FC236}">
                <a16:creationId xmlns:a16="http://schemas.microsoft.com/office/drawing/2014/main" id="{CBBC5157-EA44-484C-9D50-AC4F501C1258}"/>
              </a:ext>
            </a:extLst>
          </p:cNvPr>
          <p:cNvSpPr txBox="1"/>
          <p:nvPr/>
        </p:nvSpPr>
        <p:spPr>
          <a:xfrm>
            <a:off x="5712903" y="125836"/>
            <a:ext cx="6367243" cy="6732162"/>
          </a:xfrm>
          <a:prstGeom prst="rect">
            <a:avLst/>
          </a:prstGeom>
        </p:spPr>
        <p:txBody>
          <a:bodyPr vert="horz" lIns="91440" tIns="45720" rIns="91440" bIns="45720" rtlCol="0" anchor="ctr">
            <a:normAutofit/>
          </a:bodyPr>
          <a:lstStyle/>
          <a:p>
            <a:pPr indent="-228600" defTabSz="914400">
              <a:lnSpc>
                <a:spcPct val="90000"/>
              </a:lnSpc>
              <a:spcAft>
                <a:spcPts val="600"/>
              </a:spcAft>
              <a:buFont typeface="Arial" panose="020B0604020202020204" pitchFamily="34" charset="0"/>
              <a:buChar char="•"/>
            </a:pPr>
            <a:r>
              <a:rPr lang="en-US" sz="2000" b="0" i="0" u="none" strike="noStrike" baseline="0" dirty="0"/>
              <a:t>Irreversibility does not mean that firms cannot change; it is </a:t>
            </a:r>
            <a:r>
              <a:rPr lang="en-US" sz="2000" b="0" i="1" u="none" strike="noStrike" baseline="0" dirty="0"/>
              <a:t>the </a:t>
            </a:r>
            <a:r>
              <a:rPr lang="en-US" sz="2000" b="1" i="1" u="none" strike="noStrike" baseline="0" dirty="0"/>
              <a:t>timing</a:t>
            </a:r>
            <a:r>
              <a:rPr lang="en-US" sz="2000" b="0" i="1" u="none" strike="noStrike" baseline="0" dirty="0"/>
              <a:t> of the change that matters</a:t>
            </a:r>
            <a:r>
              <a:rPr lang="en-US" sz="2000" b="0" i="0" u="none" strike="noStrike" baseline="0" dirty="0"/>
              <a:t>: </a:t>
            </a:r>
          </a:p>
          <a:p>
            <a:pPr indent="-228600" defTabSz="914400">
              <a:lnSpc>
                <a:spcPct val="90000"/>
              </a:lnSpc>
              <a:spcAft>
                <a:spcPts val="600"/>
              </a:spcAft>
              <a:buFont typeface="Arial" panose="020B0604020202020204" pitchFamily="34" charset="0"/>
              <a:buChar char="•"/>
            </a:pPr>
            <a:endParaRPr lang="en-US" sz="2000" b="0" i="0" u="none" strike="noStrike" baseline="0" dirty="0"/>
          </a:p>
          <a:p>
            <a:pPr marL="742950" lvl="1" indent="-228600" defTabSz="914400">
              <a:lnSpc>
                <a:spcPct val="90000"/>
              </a:lnSpc>
              <a:spcAft>
                <a:spcPts val="600"/>
              </a:spcAft>
              <a:buFont typeface="Arial" panose="020B0604020202020204" pitchFamily="34" charset="0"/>
              <a:buChar char="•"/>
            </a:pPr>
            <a:r>
              <a:rPr lang="en-US" sz="2000" i="0" u="none" strike="noStrike" baseline="0" dirty="0"/>
              <a:t>The benefits of a transformation decline as competitors themselves adopt new capabilities;</a:t>
            </a:r>
          </a:p>
          <a:p>
            <a:pPr marL="742950" lvl="1" indent="-228600" defTabSz="914400">
              <a:lnSpc>
                <a:spcPct val="90000"/>
              </a:lnSpc>
              <a:spcAft>
                <a:spcPts val="600"/>
              </a:spcAft>
              <a:buFont typeface="Arial" panose="020B0604020202020204" pitchFamily="34" charset="0"/>
              <a:buChar char="•"/>
            </a:pPr>
            <a:endParaRPr lang="en-US" sz="2000" i="0" u="none" strike="noStrike" baseline="0" dirty="0"/>
          </a:p>
          <a:p>
            <a:pPr marL="742950" lvl="1" indent="-228600" defTabSz="914400">
              <a:lnSpc>
                <a:spcPct val="90000"/>
              </a:lnSpc>
              <a:spcAft>
                <a:spcPts val="600"/>
              </a:spcAft>
              <a:buFont typeface="Arial" panose="020B0604020202020204" pitchFamily="34" charset="0"/>
              <a:buChar char="•"/>
            </a:pPr>
            <a:r>
              <a:rPr lang="en-US" sz="2000" i="0" u="none" strike="noStrike" baseline="0" dirty="0"/>
              <a:t>Thus, irreversibility implies that </a:t>
            </a:r>
            <a:r>
              <a:rPr lang="en-US" sz="2000" b="1" i="0" u="none" strike="noStrike" baseline="0" dirty="0"/>
              <a:t>the asset should be scarce and difficult to replicate </a:t>
            </a:r>
            <a:r>
              <a:rPr lang="en-US" sz="2000" b="1" i="1" dirty="0"/>
              <a:t>in a timely way</a:t>
            </a:r>
            <a:r>
              <a:rPr lang="en-US" sz="2000" dirty="0"/>
              <a:t> in order to support a strategy at a particular time.</a:t>
            </a:r>
          </a:p>
          <a:p>
            <a:pPr indent="-228600" defTabSz="914400">
              <a:lnSpc>
                <a:spcPct val="90000"/>
              </a:lnSpc>
              <a:spcAft>
                <a:spcPts val="600"/>
              </a:spcAft>
              <a:buFont typeface="Arial" panose="020B0604020202020204" pitchFamily="34" charset="0"/>
              <a:buChar char="•"/>
            </a:pPr>
            <a:endParaRPr lang="en-US" sz="2000" dirty="0"/>
          </a:p>
          <a:p>
            <a:pPr marL="285750" indent="-228600" defTabSz="914400">
              <a:lnSpc>
                <a:spcPct val="90000"/>
              </a:lnSpc>
              <a:spcAft>
                <a:spcPts val="600"/>
              </a:spcAft>
              <a:buFont typeface="Arial" panose="020B0604020202020204" pitchFamily="34" charset="0"/>
              <a:buChar char="•"/>
            </a:pPr>
            <a:r>
              <a:rPr lang="en-US" sz="2000" i="1" dirty="0"/>
              <a:t>A</a:t>
            </a:r>
            <a:r>
              <a:rPr lang="en-US" sz="2000" i="1" u="none" strike="noStrike" baseline="0" dirty="0"/>
              <a:t> core competence is a scarce factor that embeds complex options on future opportunities.</a:t>
            </a:r>
          </a:p>
          <a:p>
            <a:pPr marL="285750" indent="-228600" defTabSz="914400">
              <a:lnSpc>
                <a:spcPct val="90000"/>
              </a:lnSpc>
              <a:spcAft>
                <a:spcPts val="600"/>
              </a:spcAft>
              <a:buFont typeface="Arial" panose="020B0604020202020204" pitchFamily="34" charset="0"/>
              <a:buChar char="•"/>
            </a:pPr>
            <a:endParaRPr lang="en-US" sz="2000" b="1" dirty="0"/>
          </a:p>
          <a:p>
            <a:pPr indent="-228600" defTabSz="914400">
              <a:lnSpc>
                <a:spcPct val="90000"/>
              </a:lnSpc>
              <a:spcAft>
                <a:spcPts val="600"/>
              </a:spcAft>
              <a:buFont typeface="Arial" panose="020B0604020202020204" pitchFamily="34" charset="0"/>
              <a:buChar char="•"/>
            </a:pPr>
            <a:r>
              <a:rPr lang="en-US" sz="2000" dirty="0"/>
              <a:t>But scarcity is not enough to determine the value of                      a competence. According to Real Options Theory, t</a:t>
            </a:r>
            <a:r>
              <a:rPr lang="en-US" sz="2000" b="0" i="0" u="none" strike="noStrike" baseline="0" dirty="0"/>
              <a:t>he identification of unique assets also relies on </a:t>
            </a:r>
            <a:r>
              <a:rPr lang="en-US" sz="2000" b="1" i="0" u="none" strike="noStrike" baseline="0" dirty="0"/>
              <a:t>market valuations</a:t>
            </a:r>
            <a:r>
              <a:rPr lang="en-US" sz="2000" dirty="0"/>
              <a:t>.</a:t>
            </a:r>
          </a:p>
          <a:p>
            <a:pPr indent="-228600" defTabSz="914400">
              <a:lnSpc>
                <a:spcPct val="90000"/>
              </a:lnSpc>
              <a:spcAft>
                <a:spcPts val="600"/>
              </a:spcAft>
              <a:buFont typeface="Arial" panose="020B0604020202020204" pitchFamily="34" charset="0"/>
              <a:buChar char="•"/>
            </a:pPr>
            <a:endParaRPr lang="en-US" sz="2000" dirty="0"/>
          </a:p>
          <a:p>
            <a:pPr indent="-228600" defTabSz="914400">
              <a:lnSpc>
                <a:spcPct val="90000"/>
              </a:lnSpc>
              <a:spcAft>
                <a:spcPts val="600"/>
              </a:spcAft>
              <a:buFont typeface="Arial" panose="020B0604020202020204" pitchFamily="34" charset="0"/>
              <a:buChar char="•"/>
            </a:pPr>
            <a:r>
              <a:rPr lang="en-US" sz="2000" dirty="0"/>
              <a:t>Thus, the </a:t>
            </a:r>
            <a:r>
              <a:rPr lang="en-US" sz="2000" b="1" dirty="0"/>
              <a:t>firm’s position in the market</a:t>
            </a:r>
            <a:r>
              <a:rPr lang="en-US" sz="2000" dirty="0"/>
              <a:t> will also matter in its search for </a:t>
            </a:r>
            <a:r>
              <a:rPr lang="en-US" sz="2000" b="0" i="0" u="none" strike="noStrike" baseline="0" dirty="0"/>
              <a:t>a competitive position. </a:t>
            </a:r>
            <a:endParaRPr lang="en-US" sz="2000" dirty="0"/>
          </a:p>
        </p:txBody>
      </p:sp>
    </p:spTree>
    <p:extLst>
      <p:ext uri="{BB962C8B-B14F-4D97-AF65-F5344CB8AC3E}">
        <p14:creationId xmlns:p14="http://schemas.microsoft.com/office/powerpoint/2010/main" val="303006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877AAE9-1F97-4D40-A07B-2FC15170515F}"/>
              </a:ext>
            </a:extLst>
          </p:cNvPr>
          <p:cNvSpPr>
            <a:spLocks noGrp="1"/>
          </p:cNvSpPr>
          <p:nvPr>
            <p:ph type="title"/>
          </p:nvPr>
        </p:nvSpPr>
        <p:spPr>
          <a:xfrm>
            <a:off x="0" y="321734"/>
            <a:ext cx="12192000" cy="1135737"/>
          </a:xfrm>
        </p:spPr>
        <p:txBody>
          <a:bodyPr vert="horz" lIns="91440" tIns="45720" rIns="91440" bIns="45720" rtlCol="0" anchor="ctr">
            <a:normAutofit/>
          </a:bodyPr>
          <a:lstStyle/>
          <a:p>
            <a:pPr algn="ctr"/>
            <a:r>
              <a:rPr lang="en-US" sz="3600" b="0" i="0" u="none" strike="noStrike" kern="1200" baseline="0" dirty="0">
                <a:solidFill>
                  <a:schemeClr val="tx1"/>
                </a:solidFill>
                <a:latin typeface="Times New Roman" panose="02020603050405020304" pitchFamily="18" charset="0"/>
                <a:cs typeface="Times New Roman" panose="02020603050405020304" pitchFamily="18" charset="0"/>
              </a:rPr>
              <a:t>Uncertainty</a:t>
            </a:r>
            <a:endParaRPr lang="en-US" sz="3600" kern="1200" dirty="0">
              <a:solidFill>
                <a:schemeClr val="tx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9EEAC643-2799-4A9B-9839-C95F8729E302}"/>
              </a:ext>
            </a:extLst>
          </p:cNvPr>
          <p:cNvSpPr txBox="1"/>
          <p:nvPr/>
        </p:nvSpPr>
        <p:spPr>
          <a:xfrm>
            <a:off x="939567" y="1345815"/>
            <a:ext cx="4738894" cy="4393982"/>
          </a:xfrm>
          <a:prstGeom prst="rect">
            <a:avLst/>
          </a:prstGeom>
        </p:spPr>
        <p:txBody>
          <a:bodyPr vert="horz" lIns="91440" tIns="45720" rIns="91440" bIns="45720" rtlCol="0">
            <a:noAutofit/>
          </a:bodyPr>
          <a:lstStyle/>
          <a:p>
            <a:pPr defTabSz="914400">
              <a:lnSpc>
                <a:spcPct val="90000"/>
              </a:lnSpc>
              <a:spcAft>
                <a:spcPts val="600"/>
              </a:spcAft>
            </a:pPr>
            <a:r>
              <a:rPr lang="en-US" i="0" u="none" strike="noStrike" baseline="0" dirty="0">
                <a:latin typeface="Times New Roman" panose="02020603050405020304" pitchFamily="18" charset="0"/>
                <a:cs typeface="Times New Roman" panose="02020603050405020304" pitchFamily="18" charset="0"/>
              </a:rPr>
              <a:t>Organizational theory </a:t>
            </a:r>
            <a:r>
              <a:rPr lang="en-US" b="0" i="0" u="none" strike="noStrike" baseline="0" dirty="0">
                <a:latin typeface="Times New Roman" panose="02020603050405020304" pitchFamily="18" charset="0"/>
                <a:cs typeface="Times New Roman" panose="02020603050405020304" pitchFamily="18" charset="0"/>
              </a:rPr>
              <a:t>has viewed </a:t>
            </a:r>
            <a:r>
              <a:rPr lang="en-US" i="0" u="none" strike="noStrike" baseline="0" dirty="0">
                <a:latin typeface="Times New Roman" panose="02020603050405020304" pitchFamily="18" charset="0"/>
                <a:cs typeface="Times New Roman" panose="02020603050405020304" pitchFamily="18" charset="0"/>
              </a:rPr>
              <a:t>uncertainty as threatening</a:t>
            </a:r>
            <a:r>
              <a:rPr lang="en-US" b="1" i="0" u="none" strike="noStrike" baseline="0" dirty="0">
                <a:latin typeface="Times New Roman" panose="02020603050405020304" pitchFamily="18" charset="0"/>
                <a:cs typeface="Times New Roman" panose="02020603050405020304" pitchFamily="18" charset="0"/>
              </a:rPr>
              <a:t> </a:t>
            </a:r>
            <a:r>
              <a:rPr lang="en-US" b="0" i="0" u="none" strike="noStrike" baseline="0" dirty="0">
                <a:latin typeface="Times New Roman" panose="02020603050405020304" pitchFamily="18" charset="0"/>
                <a:cs typeface="Times New Roman" panose="02020603050405020304" pitchFamily="18" charset="0"/>
              </a:rPr>
              <a:t>to the stability of organizations. The underlying reason is that </a:t>
            </a:r>
            <a:r>
              <a:rPr lang="en-US" dirty="0">
                <a:latin typeface="Times New Roman" panose="02020603050405020304" pitchFamily="18" charset="0"/>
                <a:cs typeface="Times New Roman" panose="02020603050405020304" pitchFamily="18" charset="0"/>
              </a:rPr>
              <a:t>increased risk might increase the hazard of death of an organization.</a:t>
            </a:r>
          </a:p>
          <a:p>
            <a:pPr indent="-228600" defTabSz="914400">
              <a:lnSpc>
                <a:spcPct val="90000"/>
              </a:lnSpc>
              <a:spcAft>
                <a:spcPts val="600"/>
              </a:spcAft>
              <a:buFont typeface="Arial" panose="020B0604020202020204" pitchFamily="34" charset="0"/>
              <a:buChar char="•"/>
            </a:pPr>
            <a:endParaRPr lang="en-US" b="0" i="0" u="none" strike="noStrike" baseline="0" dirty="0">
              <a:latin typeface="Times New Roman" panose="02020603050405020304" pitchFamily="18" charset="0"/>
              <a:cs typeface="Times New Roman" panose="02020603050405020304" pitchFamily="18" charset="0"/>
            </a:endParaRPr>
          </a:p>
          <a:p>
            <a:pPr marL="57150" defTabSz="914400">
              <a:lnSpc>
                <a:spcPct val="90000"/>
              </a:lnSpc>
              <a:spcAft>
                <a:spcPts val="600"/>
              </a:spcAft>
            </a:pPr>
            <a:r>
              <a:rPr lang="en-US" dirty="0">
                <a:latin typeface="Times New Roman" panose="02020603050405020304" pitchFamily="18" charset="0"/>
                <a:cs typeface="Times New Roman" panose="02020603050405020304" pitchFamily="18" charset="0"/>
              </a:rPr>
              <a:t>However, the Real Option model </a:t>
            </a:r>
            <a:r>
              <a:rPr lang="en-US" b="0" i="0" u="none" strike="noStrike" baseline="0" dirty="0">
                <a:latin typeface="Times New Roman" panose="02020603050405020304" pitchFamily="18" charset="0"/>
                <a:cs typeface="Times New Roman" panose="02020603050405020304" pitchFamily="18" charset="0"/>
              </a:rPr>
              <a:t>typically considers </a:t>
            </a:r>
            <a:r>
              <a:rPr lang="en-US" b="1" i="0" u="none" strike="noStrike" baseline="0" dirty="0">
                <a:latin typeface="Times New Roman" panose="02020603050405020304" pitchFamily="18" charset="0"/>
                <a:cs typeface="Times New Roman" panose="02020603050405020304" pitchFamily="18" charset="0"/>
              </a:rPr>
              <a:t>the upper boundary</a:t>
            </a:r>
            <a:r>
              <a:rPr lang="en-US" b="0" i="0" u="none" strike="noStrike" baseline="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or </a:t>
            </a:r>
            <a:r>
              <a:rPr lang="en-US" b="0" i="0" u="none" strike="noStrike" baseline="0" dirty="0">
                <a:latin typeface="Times New Roman" panose="02020603050405020304" pitchFamily="18" charset="0"/>
                <a:cs typeface="Times New Roman" panose="02020603050405020304" pitchFamily="18" charset="0"/>
              </a:rPr>
              <a:t>the probability of increasing growth by exercising options.</a:t>
            </a:r>
          </a:p>
          <a:p>
            <a:pPr marL="342900" indent="-285750" defTabSz="914400">
              <a:lnSpc>
                <a:spcPct val="90000"/>
              </a:lnSpc>
              <a:spcAft>
                <a:spcPts val="600"/>
              </a:spcAf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Those options result both from the external environment, and from the </a:t>
            </a:r>
            <a:r>
              <a:rPr lang="en-US" b="0" i="0" u="none" strike="noStrike" baseline="0" dirty="0">
                <a:latin typeface="Times New Roman" panose="02020603050405020304" pitchFamily="18" charset="0"/>
                <a:cs typeface="Times New Roman" panose="02020603050405020304" pitchFamily="18" charset="0"/>
              </a:rPr>
              <a:t>set-to-set </a:t>
            </a:r>
            <a:r>
              <a:rPr lang="en-US" b="0" i="1" u="none" strike="noStrike" baseline="0" dirty="0">
                <a:latin typeface="Times New Roman" panose="02020603050405020304" pitchFamily="18" charset="0"/>
                <a:cs typeface="Times New Roman" panose="02020603050405020304" pitchFamily="18" charset="0"/>
              </a:rPr>
              <a:t>correspondence between organizational practices and technologies</a:t>
            </a:r>
            <a:r>
              <a:rPr lang="en-US" b="0" i="0" u="none" strike="noStrike" baseline="0" dirty="0">
                <a:latin typeface="Times New Roman" panose="02020603050405020304" pitchFamily="18" charset="0"/>
                <a:cs typeface="Times New Roman" panose="02020603050405020304" pitchFamily="18" charset="0"/>
              </a:rPr>
              <a:t>.</a:t>
            </a:r>
          </a:p>
          <a:p>
            <a:pPr indent="-228600" defTabSz="914400">
              <a:lnSpc>
                <a:spcPct val="90000"/>
              </a:lnSpc>
              <a:spcAft>
                <a:spcPts val="600"/>
              </a:spcAft>
              <a:buFont typeface="Arial" panose="020B0604020202020204" pitchFamily="34" charset="0"/>
              <a:buChar char="•"/>
            </a:pPr>
            <a:endParaRPr lang="en-US" b="0" i="0" u="none" strike="noStrike" baseline="0" dirty="0">
              <a:latin typeface="Times New Roman" panose="02020603050405020304" pitchFamily="18" charset="0"/>
              <a:cs typeface="Times New Roman" panose="02020603050405020304" pitchFamily="18" charset="0"/>
            </a:endParaRPr>
          </a:p>
          <a:p>
            <a:pPr indent="-228600" defTabSz="914400">
              <a:lnSpc>
                <a:spcPct val="90000"/>
              </a:lnSpc>
              <a:spcAft>
                <a:spcPts val="600"/>
              </a:spcAft>
              <a:buFont typeface="Arial" panose="020B0604020202020204" pitchFamily="34" charset="0"/>
              <a:buChar char="•"/>
            </a:pPr>
            <a:r>
              <a:rPr lang="en-US" b="0" i="0" u="none" strike="noStrike" baseline="0" dirty="0">
                <a:latin typeface="Times New Roman" panose="02020603050405020304" pitchFamily="18" charset="0"/>
                <a:cs typeface="Times New Roman" panose="02020603050405020304" pitchFamily="18" charset="0"/>
              </a:rPr>
              <a:t>Those attributes are tightly coupled and dynamically co-evolve, in such a way that </a:t>
            </a:r>
            <a:r>
              <a:rPr lang="en-US" b="1" i="0" u="none" strike="noStrike" baseline="0" dirty="0">
                <a:latin typeface="Times New Roman" panose="02020603050405020304" pitchFamily="18" charset="0"/>
                <a:cs typeface="Times New Roman" panose="02020603050405020304" pitchFamily="18" charset="0"/>
              </a:rPr>
              <a:t>organizational change becomes costly because it demands adaptations on both types.</a:t>
            </a:r>
            <a:endParaRPr lang="en-US" b="1" i="1" u="none" strike="noStrike" baseline="0" dirty="0">
              <a:latin typeface="Times New Roman" panose="02020603050405020304" pitchFamily="18" charset="0"/>
              <a:cs typeface="Times New Roman" panose="02020603050405020304" pitchFamily="18" charset="0"/>
            </a:endParaRPr>
          </a:p>
          <a:p>
            <a:pPr algn="just" defTabSz="914400">
              <a:lnSpc>
                <a:spcPct val="90000"/>
              </a:lnSpc>
              <a:spcAft>
                <a:spcPts val="600"/>
              </a:spcAft>
            </a:pPr>
            <a:endParaRPr lang="en-US" b="1" i="0" u="none" strike="noStrike" baseline="0" dirty="0">
              <a:latin typeface="Times New Roman" panose="02020603050405020304" pitchFamily="18" charset="0"/>
              <a:cs typeface="Times New Roman" panose="02020603050405020304" pitchFamily="18" charset="0"/>
            </a:endParaRPr>
          </a:p>
        </p:txBody>
      </p:sp>
      <p:grpSp>
        <p:nvGrpSpPr>
          <p:cNvPr id="18" name="Group 1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2" name="Isosceles Triangle 1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 name="Picture 2">
            <a:extLst>
              <a:ext uri="{FF2B5EF4-FFF2-40B4-BE49-F238E27FC236}">
                <a16:creationId xmlns:a16="http://schemas.microsoft.com/office/drawing/2014/main" id="{53A85D40-327D-6FF7-B9C9-0730B1920D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5700" y="1955254"/>
            <a:ext cx="5137572" cy="3339421"/>
          </a:xfrm>
          <a:prstGeom prst="rect">
            <a:avLst/>
          </a:prstGeom>
        </p:spPr>
      </p:pic>
      <p:grpSp>
        <p:nvGrpSpPr>
          <p:cNvPr id="15" name="Group 1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6" name="Rectangle 1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TextBox 7">
            <a:extLst>
              <a:ext uri="{FF2B5EF4-FFF2-40B4-BE49-F238E27FC236}">
                <a16:creationId xmlns:a16="http://schemas.microsoft.com/office/drawing/2014/main" id="{3084AD5D-85BF-8102-DE01-0E7D569D5C27}"/>
              </a:ext>
            </a:extLst>
          </p:cNvPr>
          <p:cNvSpPr txBox="1"/>
          <p:nvPr/>
        </p:nvSpPr>
        <p:spPr>
          <a:xfrm>
            <a:off x="6513540" y="5709887"/>
            <a:ext cx="4639732" cy="523220"/>
          </a:xfrm>
          <a:prstGeom prst="rect">
            <a:avLst/>
          </a:prstGeom>
          <a:noFill/>
        </p:spPr>
        <p:txBody>
          <a:bodyPr wrap="square">
            <a:spAutoFit/>
          </a:bodyPr>
          <a:lstStyle/>
          <a:p>
            <a:r>
              <a:rPr lang="en-US" sz="1400" i="0" dirty="0">
                <a:solidFill>
                  <a:srgbClr val="202124"/>
                </a:solidFill>
                <a:effectLst/>
                <a:latin typeface="Times New Roman" panose="02020603050405020304" pitchFamily="18" charset="0"/>
                <a:cs typeface="Times New Roman" panose="02020603050405020304" pitchFamily="18" charset="0"/>
              </a:rPr>
              <a:t>*Hysteresis: the phenomenon in which the value of a physical property lags behind changes in the effect causing it.</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7886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877AAE9-1F97-4D40-A07B-2FC15170515F}"/>
              </a:ext>
            </a:extLst>
          </p:cNvPr>
          <p:cNvSpPr>
            <a:spLocks noGrp="1"/>
          </p:cNvSpPr>
          <p:nvPr>
            <p:ph type="title"/>
          </p:nvPr>
        </p:nvSpPr>
        <p:spPr>
          <a:xfrm>
            <a:off x="58723" y="586855"/>
            <a:ext cx="5469293" cy="3387497"/>
          </a:xfrm>
        </p:spPr>
        <p:txBody>
          <a:bodyPr vert="horz" lIns="91440" tIns="45720" rIns="91440" bIns="45720" rtlCol="0" anchor="b">
            <a:normAutofit/>
          </a:bodyPr>
          <a:lstStyle/>
          <a:p>
            <a:pPr algn="ctr"/>
            <a:r>
              <a:rPr lang="en-US" sz="4000" b="0" i="0" u="none" strike="noStrike" kern="1200" baseline="0">
                <a:solidFill>
                  <a:srgbClr val="FFFFFF"/>
                </a:solidFill>
                <a:latin typeface="+mj-lt"/>
                <a:ea typeface="+mj-ea"/>
                <a:cs typeface="+mj-cs"/>
              </a:rPr>
              <a:t>Inertia</a:t>
            </a:r>
            <a:endParaRPr lang="en-US" sz="4000" kern="1200">
              <a:solidFill>
                <a:srgbClr val="FFFFFF"/>
              </a:solidFill>
              <a:latin typeface="+mj-lt"/>
              <a:ea typeface="+mj-ea"/>
              <a:cs typeface="+mj-cs"/>
            </a:endParaRPr>
          </a:p>
        </p:txBody>
      </p:sp>
      <p:sp>
        <p:nvSpPr>
          <p:cNvPr id="4" name="TextBox 3">
            <a:extLst>
              <a:ext uri="{FF2B5EF4-FFF2-40B4-BE49-F238E27FC236}">
                <a16:creationId xmlns:a16="http://schemas.microsoft.com/office/drawing/2014/main" id="{9EEAC643-2799-4A9B-9839-C95F8729E302}"/>
              </a:ext>
            </a:extLst>
          </p:cNvPr>
          <p:cNvSpPr txBox="1"/>
          <p:nvPr/>
        </p:nvSpPr>
        <p:spPr>
          <a:xfrm>
            <a:off x="5796794" y="649480"/>
            <a:ext cx="6336484" cy="6120436"/>
          </a:xfrm>
          <a:prstGeom prst="rect">
            <a:avLst/>
          </a:prstGeom>
        </p:spPr>
        <p:txBody>
          <a:bodyPr vert="horz" lIns="91440" tIns="45720" rIns="91440" bIns="45720" rtlCol="0" anchor="ctr">
            <a:normAutofit lnSpcReduction="10000"/>
          </a:bodyPr>
          <a:lstStyle/>
          <a:p>
            <a:pPr marL="57150" indent="-228600" defTabSz="914400">
              <a:lnSpc>
                <a:spcPct val="90000"/>
              </a:lnSpc>
              <a:spcAft>
                <a:spcPts val="600"/>
              </a:spcAft>
              <a:buFont typeface="Arial" panose="020B0604020202020204" pitchFamily="34" charset="0"/>
              <a:buChar char="•"/>
            </a:pPr>
            <a:r>
              <a:rPr lang="en-US" sz="1900" b="0" i="1" u="none" strike="noStrike" baseline="0" dirty="0"/>
              <a:t>The notion of inertia poses the question of whether </a:t>
            </a:r>
            <a:r>
              <a:rPr lang="en-US" sz="1900" i="1" dirty="0"/>
              <a:t>the benefits accruing from changes in the capability set offset the costs of change.</a:t>
            </a:r>
          </a:p>
          <a:p>
            <a:pPr marL="285750" indent="-228600" defTabSz="914400">
              <a:lnSpc>
                <a:spcPct val="90000"/>
              </a:lnSpc>
              <a:spcAft>
                <a:spcPts val="600"/>
              </a:spcAft>
              <a:buFont typeface="Arial" panose="020B0604020202020204" pitchFamily="34" charset="0"/>
              <a:buChar char="•"/>
            </a:pPr>
            <a:endParaRPr lang="en-US" sz="1900" b="0" i="0" u="none" strike="noStrike" baseline="0" dirty="0"/>
          </a:p>
          <a:p>
            <a:pPr indent="-228600" defTabSz="914400">
              <a:lnSpc>
                <a:spcPct val="90000"/>
              </a:lnSpc>
              <a:spcAft>
                <a:spcPts val="600"/>
              </a:spcAft>
              <a:buFont typeface="Arial" panose="020B0604020202020204" pitchFamily="34" charset="0"/>
              <a:buChar char="•"/>
            </a:pPr>
            <a:r>
              <a:rPr lang="en-US" sz="1900" dirty="0"/>
              <a:t>D</a:t>
            </a:r>
            <a:r>
              <a:rPr lang="en-US" sz="1900" b="0" u="none" strike="noStrike" baseline="0" dirty="0"/>
              <a:t>epending on the </a:t>
            </a:r>
            <a:r>
              <a:rPr lang="en-US" sz="1900" b="0" i="1" u="none" strike="noStrike" baseline="0" dirty="0"/>
              <a:t>type of u</a:t>
            </a:r>
            <a:r>
              <a:rPr lang="en-US" sz="1900" i="1" dirty="0"/>
              <a:t>ncertainty </a:t>
            </a:r>
            <a:r>
              <a:rPr lang="en-US" sz="1900" dirty="0"/>
              <a:t>faced by the firm (smooth or granular environmental change), different types of capabilities will be preferred.</a:t>
            </a:r>
          </a:p>
          <a:p>
            <a:pPr indent="-228600" defTabSz="914400">
              <a:lnSpc>
                <a:spcPct val="90000"/>
              </a:lnSpc>
              <a:spcAft>
                <a:spcPts val="600"/>
              </a:spcAft>
              <a:buFont typeface="Arial" panose="020B0604020202020204" pitchFamily="34" charset="0"/>
              <a:buChar char="•"/>
            </a:pPr>
            <a:endParaRPr lang="en-US" sz="1900" b="0" u="none" strike="noStrike" baseline="0" dirty="0"/>
          </a:p>
          <a:p>
            <a:pPr marL="285750" indent="-228600" defTabSz="914400">
              <a:lnSpc>
                <a:spcPct val="90000"/>
              </a:lnSpc>
              <a:spcAft>
                <a:spcPts val="600"/>
              </a:spcAft>
              <a:buFont typeface="Arial" panose="020B0604020202020204" pitchFamily="34" charset="0"/>
              <a:buChar char="•"/>
            </a:pPr>
            <a:r>
              <a:rPr lang="en-US" sz="1900" u="sng" dirty="0"/>
              <a:t>In modular environments under smooth change</a:t>
            </a:r>
            <a:r>
              <a:rPr lang="en-US" sz="1900" dirty="0"/>
              <a:t>, firms might use </a:t>
            </a:r>
            <a:r>
              <a:rPr lang="en-US" sz="1900" b="1" dirty="0"/>
              <a:t>local learning </a:t>
            </a:r>
            <a:r>
              <a:rPr lang="en-US" sz="1900" dirty="0"/>
              <a:t>to find superior ways to combine its technological and organizational elements.</a:t>
            </a:r>
          </a:p>
          <a:p>
            <a:pPr marL="285750" indent="-228600" defTabSz="914400">
              <a:lnSpc>
                <a:spcPct val="90000"/>
              </a:lnSpc>
              <a:spcAft>
                <a:spcPts val="600"/>
              </a:spcAft>
              <a:buFont typeface="Arial" panose="020B0604020202020204" pitchFamily="34" charset="0"/>
              <a:buChar char="•"/>
            </a:pPr>
            <a:endParaRPr lang="en-US" sz="1900" b="1" dirty="0"/>
          </a:p>
          <a:p>
            <a:pPr marL="285750" indent="-228600" defTabSz="914400">
              <a:lnSpc>
                <a:spcPct val="90000"/>
              </a:lnSpc>
              <a:spcAft>
                <a:spcPts val="600"/>
              </a:spcAft>
              <a:buFont typeface="Arial" panose="020B0604020202020204" pitchFamily="34" charset="0"/>
              <a:buChar char="•"/>
            </a:pPr>
            <a:r>
              <a:rPr lang="en-US" sz="1900" u="sng" dirty="0"/>
              <a:t>I</a:t>
            </a:r>
            <a:r>
              <a:rPr lang="en-US" sz="1900" i="0" u="sng" strike="noStrike" baseline="0" dirty="0"/>
              <a:t>n granular and highly uncertain environments</a:t>
            </a:r>
            <a:r>
              <a:rPr lang="en-US" sz="1900" b="0" i="0" u="none" strike="noStrike" baseline="0" dirty="0"/>
              <a:t>, </a:t>
            </a:r>
            <a:r>
              <a:rPr lang="en-US" sz="1900" b="1" i="0" u="none" strike="noStrike" baseline="0" dirty="0"/>
              <a:t>generalists </a:t>
            </a:r>
            <a:r>
              <a:rPr lang="en-US" sz="1900" dirty="0"/>
              <a:t>–</a:t>
            </a:r>
            <a:r>
              <a:rPr lang="en-US" sz="1900" b="0" i="0" u="none" strike="noStrike" baseline="0" dirty="0"/>
              <a:t>organizations whose competences are robust across many future states of the world– </a:t>
            </a:r>
            <a:r>
              <a:rPr lang="en-US" sz="1900" i="0" u="none" strike="noStrike" baseline="0" dirty="0"/>
              <a:t>will do better than specialists.</a:t>
            </a:r>
          </a:p>
          <a:p>
            <a:pPr marL="285750" indent="-228600" defTabSz="914400">
              <a:lnSpc>
                <a:spcPct val="90000"/>
              </a:lnSpc>
              <a:spcAft>
                <a:spcPts val="600"/>
              </a:spcAft>
              <a:buFont typeface="Arial" panose="020B0604020202020204" pitchFamily="34" charset="0"/>
              <a:buChar char="•"/>
            </a:pPr>
            <a:endParaRPr lang="en-US" sz="1900" b="1" dirty="0"/>
          </a:p>
          <a:p>
            <a:pPr marL="57150" indent="-228600" defTabSz="914400">
              <a:lnSpc>
                <a:spcPct val="90000"/>
              </a:lnSpc>
              <a:spcAft>
                <a:spcPts val="600"/>
              </a:spcAft>
              <a:buFont typeface="Arial" panose="020B0604020202020204" pitchFamily="34" charset="0"/>
              <a:buChar char="•"/>
            </a:pPr>
            <a:r>
              <a:rPr lang="en-US" sz="1900" dirty="0"/>
              <a:t>Hence, </a:t>
            </a:r>
            <a:r>
              <a:rPr lang="en-US" sz="1900" b="1" dirty="0"/>
              <a:t>organizational ecology suggests an</a:t>
            </a:r>
            <a:r>
              <a:rPr lang="en-US" sz="1900" b="1" i="0" u="none" strike="noStrike" baseline="0" dirty="0"/>
              <a:t> escape from              the inward-looking bias</a:t>
            </a:r>
            <a:r>
              <a:rPr lang="en-US" sz="1900" b="0" i="0" u="none" strike="noStrike" baseline="0" dirty="0"/>
              <a:t>: firms that build </a:t>
            </a:r>
            <a:r>
              <a:rPr lang="en-US" sz="1900" b="0" i="1" u="none" strike="noStrike" baseline="0" dirty="0"/>
              <a:t>general platforms</a:t>
            </a:r>
            <a:r>
              <a:rPr lang="en-US" sz="1900" b="0" i="0" u="none" strike="noStrike" baseline="0" dirty="0"/>
              <a:t>, capable of accounting for expectations regarding the evolution of the external environment, are more likely to survive and grow. </a:t>
            </a:r>
          </a:p>
          <a:p>
            <a:pPr marL="285750" indent="-228600" defTabSz="914400">
              <a:lnSpc>
                <a:spcPct val="90000"/>
              </a:lnSpc>
              <a:spcAft>
                <a:spcPts val="600"/>
              </a:spcAft>
              <a:buFont typeface="Arial" panose="020B0604020202020204" pitchFamily="34" charset="0"/>
              <a:buChar char="•"/>
            </a:pPr>
            <a:endParaRPr lang="en-US" sz="1400" b="0" i="0" u="none" strike="noStrike" baseline="0" dirty="0"/>
          </a:p>
          <a:p>
            <a:pPr marL="285750" indent="-228600" defTabSz="914400">
              <a:lnSpc>
                <a:spcPct val="90000"/>
              </a:lnSpc>
              <a:spcAft>
                <a:spcPts val="600"/>
              </a:spcAft>
              <a:buFont typeface="Arial" panose="020B0604020202020204" pitchFamily="34" charset="0"/>
              <a:buChar char="•"/>
            </a:pPr>
            <a:endParaRPr lang="en-US" sz="1400" b="0" i="0" u="none" strike="noStrike" baseline="0" dirty="0"/>
          </a:p>
          <a:p>
            <a:pPr indent="-228600" defTabSz="914400">
              <a:lnSpc>
                <a:spcPct val="90000"/>
              </a:lnSpc>
              <a:spcAft>
                <a:spcPts val="600"/>
              </a:spcAft>
              <a:buFont typeface="Arial" panose="020B0604020202020204" pitchFamily="34" charset="0"/>
              <a:buChar char="•"/>
            </a:pPr>
            <a:endParaRPr lang="en-US" sz="1400" dirty="0"/>
          </a:p>
          <a:p>
            <a:pPr indent="-228600" defTabSz="914400">
              <a:lnSpc>
                <a:spcPct val="90000"/>
              </a:lnSpc>
              <a:spcAft>
                <a:spcPts val="600"/>
              </a:spcAft>
              <a:buFont typeface="Arial" panose="020B0604020202020204" pitchFamily="34" charset="0"/>
              <a:buChar char="•"/>
            </a:pPr>
            <a:endParaRPr lang="en-US" sz="1400" b="0" i="0" u="none" strike="noStrike" baseline="0" dirty="0"/>
          </a:p>
          <a:p>
            <a:pPr indent="-228600" defTabSz="914400">
              <a:lnSpc>
                <a:spcPct val="90000"/>
              </a:lnSpc>
              <a:spcAft>
                <a:spcPts val="600"/>
              </a:spcAft>
              <a:buFont typeface="Arial" panose="020B0604020202020204" pitchFamily="34" charset="0"/>
              <a:buChar char="•"/>
            </a:pPr>
            <a:endParaRPr lang="en-US" sz="1400" dirty="0"/>
          </a:p>
        </p:txBody>
      </p:sp>
    </p:spTree>
    <p:extLst>
      <p:ext uri="{BB962C8B-B14F-4D97-AF65-F5344CB8AC3E}">
        <p14:creationId xmlns:p14="http://schemas.microsoft.com/office/powerpoint/2010/main" val="2985514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a:extLst>
              <a:ext uri="{FF2B5EF4-FFF2-40B4-BE49-F238E27FC236}">
                <a16:creationId xmlns:a16="http://schemas.microsoft.com/office/drawing/2014/main" id="{30103878-447F-481C-8E04-9DD5C286E4F3}"/>
              </a:ext>
            </a:extLst>
          </p:cNvPr>
          <p:cNvSpPr txBox="1">
            <a:spLocks/>
          </p:cNvSpPr>
          <p:nvPr/>
        </p:nvSpPr>
        <p:spPr>
          <a:xfrm>
            <a:off x="0" y="321734"/>
            <a:ext cx="12192000" cy="11357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600" kern="1200" dirty="0">
                <a:solidFill>
                  <a:schemeClr val="tx1"/>
                </a:solidFill>
                <a:latin typeface="Times New Roman" panose="02020603050405020304" pitchFamily="18" charset="0"/>
                <a:cs typeface="Times New Roman" panose="02020603050405020304" pitchFamily="18" charset="0"/>
              </a:rPr>
              <a:t>Complex Adaptive Systems and Radical Change</a:t>
            </a:r>
          </a:p>
        </p:txBody>
      </p:sp>
      <p:sp>
        <p:nvSpPr>
          <p:cNvPr id="6" name="TextBox 5">
            <a:extLst>
              <a:ext uri="{FF2B5EF4-FFF2-40B4-BE49-F238E27FC236}">
                <a16:creationId xmlns:a16="http://schemas.microsoft.com/office/drawing/2014/main" id="{1B5B02D1-E89A-4452-94A0-141E3C2A7B48}"/>
              </a:ext>
            </a:extLst>
          </p:cNvPr>
          <p:cNvSpPr txBox="1"/>
          <p:nvPr/>
        </p:nvSpPr>
        <p:spPr>
          <a:xfrm>
            <a:off x="643467" y="1782981"/>
            <a:ext cx="10905066" cy="4607004"/>
          </a:xfrm>
          <a:prstGeom prst="rect">
            <a:avLst/>
          </a:prstGeom>
        </p:spPr>
        <p:txBody>
          <a:bodyPr vert="horz" lIns="91440" tIns="45720" rIns="91440" bIns="45720" rtlCol="0">
            <a:normAutofit/>
          </a:bodyPr>
          <a:lstStyle/>
          <a:p>
            <a:pPr defTabSz="914400">
              <a:lnSpc>
                <a:spcPct val="90000"/>
              </a:lnSpc>
            </a:pPr>
            <a:r>
              <a:rPr lang="en-US" sz="1900" u="none" strike="noStrike" baseline="0" dirty="0">
                <a:latin typeface="Times New Roman" panose="02020603050405020304" pitchFamily="18" charset="0"/>
                <a:cs typeface="Times New Roman" panose="02020603050405020304" pitchFamily="18" charset="0"/>
              </a:rPr>
              <a:t>The value of changing resources and hence changing position requires an evaluation of the cost of change against the future unknown reward.</a:t>
            </a:r>
          </a:p>
          <a:p>
            <a:pPr indent="-228600" defTabSz="914400">
              <a:lnSpc>
                <a:spcPct val="90000"/>
              </a:lnSpc>
              <a:buFont typeface="Arial" panose="020B0604020202020204" pitchFamily="34" charset="0"/>
              <a:buChar char="•"/>
            </a:pPr>
            <a:endParaRPr lang="en-US" sz="1900" dirty="0">
              <a:latin typeface="Times New Roman" panose="02020603050405020304" pitchFamily="18" charset="0"/>
              <a:cs typeface="Times New Roman" panose="02020603050405020304" pitchFamily="18" charset="0"/>
            </a:endParaRPr>
          </a:p>
          <a:p>
            <a:pPr indent="-228600" defTabSz="914400">
              <a:lnSpc>
                <a:spcPct val="90000"/>
              </a:lnSpc>
              <a:buFont typeface="Arial" panose="020B0604020202020204" pitchFamily="34" charset="0"/>
              <a:buChar char="•"/>
            </a:pPr>
            <a:endParaRPr lang="en-US" sz="1900" dirty="0">
              <a:latin typeface="Times New Roman" panose="02020603050405020304" pitchFamily="18" charset="0"/>
              <a:cs typeface="Times New Roman" panose="02020603050405020304" pitchFamily="18" charset="0"/>
            </a:endParaRPr>
          </a:p>
          <a:p>
            <a:pPr defTabSz="914400">
              <a:lnSpc>
                <a:spcPct val="90000"/>
              </a:lnSpc>
            </a:pPr>
            <a:r>
              <a:rPr lang="en-US" sz="1900" dirty="0">
                <a:latin typeface="Times New Roman" panose="02020603050405020304" pitchFamily="18" charset="0"/>
                <a:cs typeface="Times New Roman" panose="02020603050405020304" pitchFamily="18" charset="0"/>
              </a:rPr>
              <a:t>Facing </a:t>
            </a:r>
            <a:r>
              <a:rPr lang="en-US" sz="1900" i="0" u="none" strike="noStrike" baseline="0" dirty="0">
                <a:latin typeface="Times New Roman" panose="02020603050405020304" pitchFamily="18" charset="0"/>
                <a:cs typeface="Times New Roman" panose="02020603050405020304" pitchFamily="18" charset="0"/>
              </a:rPr>
              <a:t>landscape ruggedness</a:t>
            </a:r>
            <a:r>
              <a:rPr lang="en-US" sz="1900" dirty="0">
                <a:latin typeface="Times New Roman" panose="02020603050405020304" pitchFamily="18" charset="0"/>
                <a:cs typeface="Times New Roman" panose="02020603050405020304" pitchFamily="18" charset="0"/>
              </a:rPr>
              <a:t>, </a:t>
            </a:r>
            <a:r>
              <a:rPr lang="en-US" sz="1900" b="1" dirty="0">
                <a:latin typeface="Times New Roman" panose="02020603050405020304" pitchFamily="18" charset="0"/>
                <a:cs typeface="Times New Roman" panose="02020603050405020304" pitchFamily="18" charset="0"/>
              </a:rPr>
              <a:t>m</a:t>
            </a:r>
            <a:r>
              <a:rPr lang="en-US" sz="1900" b="1" i="0" u="none" strike="noStrike" baseline="0" dirty="0">
                <a:latin typeface="Times New Roman" panose="02020603050405020304" pitchFamily="18" charset="0"/>
                <a:cs typeface="Times New Roman" panose="02020603050405020304" pitchFamily="18" charset="0"/>
              </a:rPr>
              <a:t>oving from one peak to another implies an architectural change. </a:t>
            </a:r>
          </a:p>
          <a:p>
            <a:pPr defTabSz="914400">
              <a:lnSpc>
                <a:spcPct val="90000"/>
              </a:lnSpc>
            </a:pPr>
            <a:endParaRPr lang="en-US" sz="1900" b="1" i="0" u="none" strike="noStrike" baseline="0" dirty="0">
              <a:latin typeface="Times New Roman" panose="02020603050405020304" pitchFamily="18" charset="0"/>
              <a:cs typeface="Times New Roman" panose="02020603050405020304" pitchFamily="18" charset="0"/>
            </a:endParaRPr>
          </a:p>
          <a:p>
            <a:pPr marL="800100" lvl="1" indent="-342900" defTabSz="914400">
              <a:lnSpc>
                <a:spcPct val="90000"/>
              </a:lnSpc>
              <a:buFont typeface="Arial" panose="020B0604020202020204" pitchFamily="34" charset="0"/>
              <a:buChar char="•"/>
            </a:pPr>
            <a:r>
              <a:rPr lang="en-US" sz="1900" b="0" i="0" u="none" strike="noStrike" baseline="0" dirty="0">
                <a:latin typeface="Times New Roman" panose="02020603050405020304" pitchFamily="18" charset="0"/>
                <a:cs typeface="Times New Roman" panose="02020603050405020304" pitchFamily="18" charset="0"/>
              </a:rPr>
              <a:t>Such change is no longer experimentation around individual modules</a:t>
            </a:r>
            <a:r>
              <a:rPr lang="en-US" sz="1900" dirty="0">
                <a:latin typeface="Times New Roman" panose="02020603050405020304" pitchFamily="18" charset="0"/>
                <a:cs typeface="Times New Roman" panose="02020603050405020304" pitchFamily="18" charset="0"/>
              </a:rPr>
              <a:t> </a:t>
            </a:r>
            <a:r>
              <a:rPr lang="en-US" sz="1900" b="0" i="0" u="none" strike="noStrike" baseline="0" dirty="0">
                <a:latin typeface="Times New Roman" panose="02020603050405020304" pitchFamily="18" charset="0"/>
                <a:cs typeface="Times New Roman" panose="02020603050405020304" pitchFamily="18" charset="0"/>
              </a:rPr>
              <a:t>but requires a complex redesign around </a:t>
            </a:r>
            <a:r>
              <a:rPr lang="en-US" sz="1900" b="0" i="1" u="none" strike="noStrike" baseline="0" dirty="0">
                <a:latin typeface="Times New Roman" panose="02020603050405020304" pitchFamily="18" charset="0"/>
                <a:cs typeface="Times New Roman" panose="02020603050405020304" pitchFamily="18" charset="0"/>
              </a:rPr>
              <a:t>new sets of </a:t>
            </a:r>
            <a:r>
              <a:rPr lang="en-US" sz="1900" i="1" u="none" strike="noStrike" baseline="0" dirty="0">
                <a:latin typeface="Times New Roman" panose="02020603050405020304" pitchFamily="18" charset="0"/>
                <a:cs typeface="Times New Roman" panose="02020603050405020304" pitchFamily="18" charset="0"/>
              </a:rPr>
              <a:t>technical and organizational elements</a:t>
            </a:r>
            <a:r>
              <a:rPr lang="en-US" sz="1900" b="1" i="0" u="none" strike="noStrike" baseline="0" dirty="0">
                <a:latin typeface="Times New Roman" panose="02020603050405020304" pitchFamily="18" charset="0"/>
                <a:cs typeface="Times New Roman" panose="02020603050405020304" pitchFamily="18" charset="0"/>
              </a:rPr>
              <a:t>. </a:t>
            </a:r>
          </a:p>
          <a:p>
            <a:pPr defTabSz="914400">
              <a:lnSpc>
                <a:spcPct val="90000"/>
              </a:lnSpc>
            </a:pPr>
            <a:endParaRPr lang="en-US" sz="1900" b="1" dirty="0">
              <a:latin typeface="Times New Roman" panose="02020603050405020304" pitchFamily="18" charset="0"/>
              <a:cs typeface="Times New Roman" panose="02020603050405020304" pitchFamily="18" charset="0"/>
            </a:endParaRPr>
          </a:p>
          <a:p>
            <a:pPr defTabSz="914400">
              <a:lnSpc>
                <a:spcPct val="90000"/>
              </a:lnSpc>
            </a:pPr>
            <a:endParaRPr lang="en-US" sz="1900" b="1" dirty="0">
              <a:latin typeface="Times New Roman" panose="02020603050405020304" pitchFamily="18" charset="0"/>
              <a:cs typeface="Times New Roman" panose="02020603050405020304" pitchFamily="18" charset="0"/>
            </a:endParaRPr>
          </a:p>
          <a:p>
            <a:pPr marL="800100" lvl="1" indent="-342900" defTabSz="914400">
              <a:lnSpc>
                <a:spcPct val="90000"/>
              </a:lnSpc>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T</a:t>
            </a:r>
            <a:r>
              <a:rPr lang="en-US" sz="1900" b="0" i="0" u="none" strike="noStrike" baseline="0" dirty="0">
                <a:latin typeface="Times New Roman" panose="02020603050405020304" pitchFamily="18" charset="0"/>
                <a:cs typeface="Times New Roman" panose="02020603050405020304" pitchFamily="18" charset="0"/>
              </a:rPr>
              <a:t>his problem is, however, less severe because </a:t>
            </a:r>
            <a:r>
              <a:rPr lang="en-US" sz="1900" b="1" i="0" u="none" strike="noStrike" baseline="0" dirty="0">
                <a:latin typeface="Times New Roman" panose="02020603050405020304" pitchFamily="18" charset="0"/>
                <a:cs typeface="Times New Roman" panose="02020603050405020304" pitchFamily="18" charset="0"/>
              </a:rPr>
              <a:t>exploration permits the building of ridges between value peaks</a:t>
            </a:r>
            <a:r>
              <a:rPr lang="en-US" sz="1900" b="0" i="0" u="none" strike="noStrike" baseline="0" dirty="0">
                <a:latin typeface="Times New Roman" panose="02020603050405020304" pitchFamily="18" charset="0"/>
                <a:cs typeface="Times New Roman" panose="02020603050405020304" pitchFamily="18" charset="0"/>
              </a:rPr>
              <a:t>.</a:t>
            </a:r>
            <a:endParaRPr lang="en-US" sz="1900" dirty="0">
              <a:latin typeface="Times New Roman" panose="02020603050405020304" pitchFamily="18" charset="0"/>
              <a:cs typeface="Times New Roman" panose="02020603050405020304" pitchFamily="18" charset="0"/>
            </a:endParaRPr>
          </a:p>
          <a:p>
            <a:pPr defTabSz="914400">
              <a:lnSpc>
                <a:spcPct val="90000"/>
              </a:lnSpc>
              <a:spcAft>
                <a:spcPts val="600"/>
              </a:spcAft>
            </a:pPr>
            <a:endParaRPr lang="en-US" sz="1900" b="0" u="none" strike="noStrike" baseline="0" dirty="0">
              <a:latin typeface="Times New Roman" panose="02020603050405020304" pitchFamily="18" charset="0"/>
              <a:cs typeface="Times New Roman" panose="02020603050405020304" pitchFamily="18" charset="0"/>
            </a:endParaRPr>
          </a:p>
          <a:p>
            <a:pPr defTabSz="914400">
              <a:lnSpc>
                <a:spcPct val="90000"/>
              </a:lnSpc>
              <a:spcAft>
                <a:spcPts val="600"/>
              </a:spcAft>
            </a:pPr>
            <a:endParaRPr lang="en-US" sz="1900" b="0" u="none" strike="noStrike" baseline="0" dirty="0">
              <a:latin typeface="Times New Roman" panose="02020603050405020304" pitchFamily="18" charset="0"/>
              <a:cs typeface="Times New Roman" panose="02020603050405020304" pitchFamily="18" charset="0"/>
            </a:endParaRPr>
          </a:p>
          <a:p>
            <a:pPr marL="800100" lvl="1" indent="-342900" defTabSz="914400">
              <a:lnSpc>
                <a:spcPct val="90000"/>
              </a:lnSpc>
              <a:spcAft>
                <a:spcPts val="600"/>
              </a:spcAft>
              <a:buFont typeface="Wingdings" pitchFamily="2" charset="2"/>
              <a:buChar char="Ø"/>
            </a:pPr>
            <a:r>
              <a:rPr lang="en-US" sz="1900" b="0" i="1" u="none" strike="noStrike" baseline="0" dirty="0">
                <a:latin typeface="Times New Roman" panose="02020603050405020304" pitchFamily="18" charset="0"/>
                <a:cs typeface="Times New Roman" panose="02020603050405020304" pitchFamily="18" charset="0"/>
              </a:rPr>
              <a:t>It is exactly the evaluation of </a:t>
            </a:r>
            <a:r>
              <a:rPr lang="en-US" sz="1900" i="1" u="none" strike="noStrike" baseline="0" dirty="0">
                <a:latin typeface="Times New Roman" panose="02020603050405020304" pitchFamily="18" charset="0"/>
                <a:cs typeface="Times New Roman" panose="02020603050405020304" pitchFamily="18" charset="0"/>
              </a:rPr>
              <a:t>this correspondence between exploration of new capabilities and the evolution of the market environment </a:t>
            </a:r>
            <a:r>
              <a:rPr lang="en-US" sz="1900" b="0" i="1" u="none" strike="noStrike" baseline="0" dirty="0">
                <a:latin typeface="Times New Roman" panose="02020603050405020304" pitchFamily="18" charset="0"/>
                <a:cs typeface="Times New Roman" panose="02020603050405020304" pitchFamily="18" charset="0"/>
              </a:rPr>
              <a:t>that is provided by the application of a real options heuristic.</a:t>
            </a:r>
          </a:p>
        </p:txBody>
      </p:sp>
      <p:sp>
        <p:nvSpPr>
          <p:cNvPr id="16" name="Rectangle 15">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ectangle 21">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346429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877AAE9-1F97-4D40-A07B-2FC15170515F}"/>
              </a:ext>
            </a:extLst>
          </p:cNvPr>
          <p:cNvSpPr>
            <a:spLocks noGrp="1"/>
          </p:cNvSpPr>
          <p:nvPr>
            <p:ph type="title"/>
          </p:nvPr>
        </p:nvSpPr>
        <p:spPr>
          <a:xfrm>
            <a:off x="92278" y="321734"/>
            <a:ext cx="12099721" cy="1135737"/>
          </a:xfrm>
        </p:spPr>
        <p:txBody>
          <a:bodyPr vert="horz" lIns="91440" tIns="45720" rIns="91440" bIns="45720" rtlCol="0" anchor="ctr">
            <a:normAutofit/>
          </a:bodyPr>
          <a:lstStyle/>
          <a:p>
            <a:pPr algn="ctr"/>
            <a:r>
              <a:rPr lang="en-US" sz="3600" b="0" i="0" u="none" strike="noStrike" kern="1200" baseline="0" dirty="0">
                <a:solidFill>
                  <a:schemeClr val="tx1"/>
                </a:solidFill>
                <a:latin typeface="Times New Roman" panose="02020603050405020304" pitchFamily="18" charset="0"/>
                <a:cs typeface="Times New Roman" panose="02020603050405020304" pitchFamily="18" charset="0"/>
              </a:rPr>
              <a:t>A Formal Description </a:t>
            </a:r>
            <a:endParaRPr lang="en-US" sz="3600" kern="1200" dirty="0">
              <a:solidFill>
                <a:schemeClr val="tx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7B70E546-C2E4-47A0-9F7A-0AC3AEEC98A2}"/>
              </a:ext>
            </a:extLst>
          </p:cNvPr>
          <p:cNvSpPr txBox="1"/>
          <p:nvPr/>
        </p:nvSpPr>
        <p:spPr>
          <a:xfrm>
            <a:off x="643467" y="1782981"/>
            <a:ext cx="10905066" cy="4393982"/>
          </a:xfrm>
          <a:prstGeom prst="rect">
            <a:avLst/>
          </a:prstGeom>
        </p:spPr>
        <p:txBody>
          <a:bodyPr vert="horz" lIns="91440" tIns="45720" rIns="91440" bIns="45720" rtlCol="0">
            <a:normAutofit/>
          </a:bodyPr>
          <a:lstStyle/>
          <a:p>
            <a:pPr defTabSz="914400">
              <a:lnSpc>
                <a:spcPct val="90000"/>
              </a:lnSpc>
              <a:spcAft>
                <a:spcPts val="600"/>
              </a:spcAft>
            </a:pPr>
            <a:r>
              <a:rPr lang="en-US" dirty="0">
                <a:latin typeface="Times New Roman" panose="02020603050405020304" pitchFamily="18" charset="0"/>
                <a:cs typeface="Times New Roman" panose="02020603050405020304" pitchFamily="18" charset="0"/>
              </a:rPr>
              <a:t>P</a:t>
            </a:r>
            <a:r>
              <a:rPr lang="en-US" i="0" u="none" strike="noStrike" baseline="0" dirty="0">
                <a:latin typeface="Times New Roman" panose="02020603050405020304" pitchFamily="18" charset="0"/>
                <a:cs typeface="Times New Roman" panose="02020603050405020304" pitchFamily="18" charset="0"/>
              </a:rPr>
              <a:t>airing three concepts of scarce factors and the underlying asset, irreversibility and inertia, and the landscape ruggedness and option values, the authors formalize three main ideas:</a:t>
            </a:r>
          </a:p>
          <a:p>
            <a:pPr defTabSz="914400">
              <a:lnSpc>
                <a:spcPct val="90000"/>
              </a:lnSpc>
              <a:spcAft>
                <a:spcPts val="600"/>
              </a:spcAft>
            </a:pPr>
            <a:endParaRPr lang="en-US" i="0" u="none" strike="noStrike" baseline="0" dirty="0">
              <a:latin typeface="Times New Roman" panose="02020603050405020304" pitchFamily="18" charset="0"/>
              <a:cs typeface="Times New Roman" panose="02020603050405020304" pitchFamily="18" charset="0"/>
            </a:endParaRPr>
          </a:p>
          <a:p>
            <a:pPr marL="457200" indent="-342900" defTabSz="914400">
              <a:lnSpc>
                <a:spcPct val="90000"/>
              </a:lnSpc>
              <a:spcAft>
                <a:spcPts val="600"/>
              </a:spcAft>
              <a:buFont typeface="+mj-lt"/>
              <a:buAutoNum type="arabicPeriod"/>
            </a:pPr>
            <a:r>
              <a:rPr lang="en-US" b="1" dirty="0">
                <a:latin typeface="Times New Roman" panose="02020603050405020304" pitchFamily="18" charset="0"/>
                <a:cs typeface="Times New Roman" panose="02020603050405020304" pitchFamily="18" charset="0"/>
              </a:rPr>
              <a:t>T</a:t>
            </a:r>
            <a:r>
              <a:rPr lang="en-US" b="1" i="0" u="none" strike="noStrike" baseline="0" dirty="0">
                <a:latin typeface="Times New Roman" panose="02020603050405020304" pitchFamily="18" charset="0"/>
                <a:cs typeface="Times New Roman" panose="02020603050405020304" pitchFamily="18" charset="0"/>
              </a:rPr>
              <a:t>he stickiness of organizational and technological combinations </a:t>
            </a:r>
            <a:r>
              <a:rPr lang="en-US" i="0" u="none" strike="noStrike" baseline="0" dirty="0">
                <a:latin typeface="Times New Roman" panose="02020603050405020304" pitchFamily="18" charset="0"/>
                <a:cs typeface="Times New Roman" panose="02020603050405020304" pitchFamily="18" charset="0"/>
              </a:rPr>
              <a:t>requires </a:t>
            </a:r>
            <a:r>
              <a:rPr lang="en-US" b="1" i="0" u="none" strike="noStrike" baseline="0" dirty="0">
                <a:latin typeface="Times New Roman" panose="02020603050405020304" pitchFamily="18" charset="0"/>
                <a:cs typeface="Times New Roman" panose="02020603050405020304" pitchFamily="18" charset="0"/>
              </a:rPr>
              <a:t>a notion of time</a:t>
            </a:r>
            <a:r>
              <a:rPr lang="en-US" i="0" u="none" strike="noStrike" baseline="0" dirty="0">
                <a:latin typeface="Times New Roman" panose="02020603050405020304" pitchFamily="18" charset="0"/>
                <a:cs typeface="Times New Roman" panose="02020603050405020304" pitchFamily="18" charset="0"/>
              </a:rPr>
              <a:t>, that is, of irreversibility as indicated by the dynamic market valuation of organizational assets. </a:t>
            </a:r>
          </a:p>
          <a:p>
            <a:pPr marL="457200" indent="-342900" defTabSz="914400">
              <a:lnSpc>
                <a:spcPct val="90000"/>
              </a:lnSpc>
              <a:spcAft>
                <a:spcPts val="600"/>
              </a:spcAft>
              <a:buFont typeface="+mj-lt"/>
              <a:buAutoNum type="arabicPeriod"/>
            </a:pPr>
            <a:r>
              <a:rPr lang="en-US" b="1" dirty="0">
                <a:latin typeface="Times New Roman" panose="02020603050405020304" pitchFamily="18" charset="0"/>
                <a:cs typeface="Times New Roman" panose="02020603050405020304" pitchFamily="18" charset="0"/>
              </a:rPr>
              <a:t>D</a:t>
            </a:r>
            <a:r>
              <a:rPr lang="en-US" b="1" i="0" u="none" strike="noStrike" baseline="0" dirty="0">
                <a:latin typeface="Times New Roman" panose="02020603050405020304" pitchFamily="18" charset="0"/>
                <a:cs typeface="Times New Roman" panose="02020603050405020304" pitchFamily="18" charset="0"/>
              </a:rPr>
              <a:t>istance in discrete combinations </a:t>
            </a:r>
            <a:r>
              <a:rPr lang="en-US" i="0" u="none" strike="noStrike" baseline="0" dirty="0">
                <a:latin typeface="Times New Roman" panose="02020603050405020304" pitchFamily="18" charset="0"/>
                <a:cs typeface="Times New Roman" panose="02020603050405020304" pitchFamily="18" charset="0"/>
              </a:rPr>
              <a:t>results in a radical difference between learning and recombination of modules within a family of organization and technical elements, as opposed to between families. </a:t>
            </a:r>
          </a:p>
          <a:p>
            <a:pPr marL="457200" indent="-342900" defTabSz="914400">
              <a:lnSpc>
                <a:spcPct val="90000"/>
              </a:lnSpc>
              <a:spcAft>
                <a:spcPts val="600"/>
              </a:spcAft>
              <a:buFont typeface="+mj-lt"/>
              <a:buAutoNum type="arabicPeriod"/>
            </a:pPr>
            <a:r>
              <a:rPr lang="en-US" b="1" dirty="0">
                <a:latin typeface="Times New Roman" panose="02020603050405020304" pitchFamily="18" charset="0"/>
                <a:cs typeface="Times New Roman" panose="02020603050405020304" pitchFamily="18" charset="0"/>
              </a:rPr>
              <a:t>U</a:t>
            </a:r>
            <a:r>
              <a:rPr lang="en-US" b="1" i="0" u="none" strike="noStrike" baseline="0" dirty="0">
                <a:latin typeface="Times New Roman" panose="02020603050405020304" pitchFamily="18" charset="0"/>
                <a:cs typeface="Times New Roman" panose="02020603050405020304" pitchFamily="18" charset="0"/>
              </a:rPr>
              <a:t>ncertainty</a:t>
            </a:r>
            <a:r>
              <a:rPr lang="en-US" i="0" u="none" strike="noStrike" baseline="0" dirty="0">
                <a:latin typeface="Times New Roman" panose="02020603050405020304" pitchFamily="18" charset="0"/>
                <a:cs typeface="Times New Roman" panose="02020603050405020304" pitchFamily="18" charset="0"/>
              </a:rPr>
              <a:t> can be decomposed into continuous and granular measures of change. </a:t>
            </a:r>
          </a:p>
          <a:p>
            <a:pPr indent="-228600" defTabSz="914400">
              <a:lnSpc>
                <a:spcPct val="90000"/>
              </a:lnSpc>
              <a:spcAft>
                <a:spcPts val="600"/>
              </a:spcAft>
              <a:buFont typeface="Arial" panose="020B0604020202020204" pitchFamily="34" charset="0"/>
              <a:buChar char="•"/>
            </a:pPr>
            <a:endParaRPr lang="en-US" i="0" u="none" strike="noStrike" baseline="0" dirty="0">
              <a:latin typeface="Times New Roman" panose="02020603050405020304" pitchFamily="18" charset="0"/>
              <a:cs typeface="Times New Roman" panose="02020603050405020304" pitchFamily="18" charset="0"/>
            </a:endParaRPr>
          </a:p>
          <a:p>
            <a:pPr defTabSz="914400">
              <a:lnSpc>
                <a:spcPct val="90000"/>
              </a:lnSpc>
              <a:spcAft>
                <a:spcPts val="600"/>
              </a:spcAft>
            </a:pPr>
            <a:endParaRPr lang="en-US" i="0" u="none" strike="noStrike" baseline="0" dirty="0">
              <a:latin typeface="Times New Roman" panose="02020603050405020304" pitchFamily="18" charset="0"/>
              <a:cs typeface="Times New Roman" panose="02020603050405020304" pitchFamily="18" charset="0"/>
            </a:endParaRPr>
          </a:p>
          <a:p>
            <a:pPr defTabSz="914400">
              <a:lnSpc>
                <a:spcPct val="90000"/>
              </a:lnSpc>
              <a:spcAft>
                <a:spcPts val="600"/>
              </a:spcAft>
            </a:pPr>
            <a:r>
              <a:rPr lang="en-US" i="0" u="none" strike="noStrike" baseline="0" dirty="0">
                <a:latin typeface="Times New Roman" panose="02020603050405020304" pitchFamily="18" charset="0"/>
                <a:cs typeface="Times New Roman" panose="02020603050405020304" pitchFamily="18" charset="0"/>
              </a:rPr>
              <a:t>The formal description to understanding capabilities as an option has the important advantages of:</a:t>
            </a:r>
          </a:p>
          <a:p>
            <a:pPr marL="857250" lvl="1" indent="-285750" defTabSz="914400">
              <a:lnSpc>
                <a:spcPct val="90000"/>
              </a:lnSpc>
              <a:spcAft>
                <a:spcPts val="600"/>
              </a:spcAft>
              <a:buFont typeface="Wingdings" pitchFamily="2" charset="2"/>
              <a:buChar char="Ø"/>
            </a:pPr>
            <a:r>
              <a:rPr lang="en-US" dirty="0">
                <a:latin typeface="Times New Roman" panose="02020603050405020304" pitchFamily="18" charset="0"/>
                <a:cs typeface="Times New Roman" panose="02020603050405020304" pitchFamily="18" charset="0"/>
              </a:rPr>
              <a:t>C</a:t>
            </a:r>
            <a:r>
              <a:rPr lang="en-US" i="0" u="none" strike="noStrike" baseline="0" dirty="0">
                <a:latin typeface="Times New Roman" panose="02020603050405020304" pitchFamily="18" charset="0"/>
                <a:cs typeface="Times New Roman" panose="02020603050405020304" pitchFamily="18" charset="0"/>
              </a:rPr>
              <a:t>learly </a:t>
            </a:r>
            <a:r>
              <a:rPr lang="en-US" b="1" i="0" u="none" strike="noStrike" baseline="0" dirty="0">
                <a:latin typeface="Times New Roman" panose="02020603050405020304" pitchFamily="18" charset="0"/>
                <a:cs typeface="Times New Roman" panose="02020603050405020304" pitchFamily="18" charset="0"/>
              </a:rPr>
              <a:t>defining a core competence in reference to a market valuation;</a:t>
            </a:r>
            <a:endParaRPr lang="en-US" i="0" u="none" strike="noStrike" baseline="0" dirty="0">
              <a:latin typeface="Times New Roman" panose="02020603050405020304" pitchFamily="18" charset="0"/>
              <a:cs typeface="Times New Roman" panose="02020603050405020304" pitchFamily="18" charset="0"/>
            </a:endParaRPr>
          </a:p>
          <a:p>
            <a:pPr marL="857250" lvl="1" indent="-285750" defTabSz="914400">
              <a:lnSpc>
                <a:spcPct val="90000"/>
              </a:lnSpc>
              <a:spcAft>
                <a:spcPts val="600"/>
              </a:spcAft>
              <a:buFont typeface="Wingdings" pitchFamily="2" charset="2"/>
              <a:buChar char="Ø"/>
            </a:pPr>
            <a:r>
              <a:rPr lang="en-US" dirty="0">
                <a:latin typeface="Times New Roman" panose="02020603050405020304" pitchFamily="18" charset="0"/>
                <a:cs typeface="Times New Roman" panose="02020603050405020304" pitchFamily="18" charset="0"/>
              </a:rPr>
              <a:t>P</a:t>
            </a:r>
            <a:r>
              <a:rPr lang="en-US" i="0" u="none" strike="noStrike" baseline="0" dirty="0">
                <a:latin typeface="Times New Roman" panose="02020603050405020304" pitchFamily="18" charset="0"/>
                <a:cs typeface="Times New Roman" panose="02020603050405020304" pitchFamily="18" charset="0"/>
              </a:rPr>
              <a:t>roviding a clear statement of the trade-offs between </a:t>
            </a:r>
            <a:r>
              <a:rPr lang="en-US" b="1" i="0" u="none" strike="noStrike" baseline="0" dirty="0">
                <a:latin typeface="Times New Roman" panose="02020603050405020304" pitchFamily="18" charset="0"/>
                <a:cs typeface="Times New Roman" panose="02020603050405020304" pitchFamily="18" charset="0"/>
              </a:rPr>
              <a:t>learning and exploitation</a:t>
            </a:r>
            <a:r>
              <a:rPr lang="en-US" i="0" u="none" strike="noStrike" baseline="0" dirty="0">
                <a:latin typeface="Times New Roman" panose="02020603050405020304" pitchFamily="18" charset="0"/>
                <a:cs typeface="Times New Roman" panose="02020603050405020304" pitchFamily="18" charset="0"/>
              </a:rPr>
              <a:t>, on the one hand, and </a:t>
            </a:r>
            <a:r>
              <a:rPr lang="en-US" b="1" i="0" u="none" strike="noStrike" baseline="0" dirty="0">
                <a:latin typeface="Times New Roman" panose="02020603050405020304" pitchFamily="18" charset="0"/>
                <a:cs typeface="Times New Roman" panose="02020603050405020304" pitchFamily="18" charset="0"/>
              </a:rPr>
              <a:t>experimentation and exploration</a:t>
            </a:r>
            <a:r>
              <a:rPr lang="en-US" i="0" u="none" strike="noStrike" baseline="0" dirty="0">
                <a:latin typeface="Times New Roman" panose="02020603050405020304" pitchFamily="18" charset="0"/>
                <a:cs typeface="Times New Roman" panose="02020603050405020304" pitchFamily="18" charset="0"/>
              </a:rPr>
              <a:t> on the other. </a:t>
            </a:r>
          </a:p>
          <a:p>
            <a:pPr indent="-228600" defTabSz="914400">
              <a:lnSpc>
                <a:spcPct val="90000"/>
              </a:lnSpc>
              <a:spcAft>
                <a:spcPts val="600"/>
              </a:spcAft>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9382742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1679</Words>
  <Application>Microsoft Office PowerPoint</Application>
  <PresentationFormat>Widescreen</PresentationFormat>
  <Paragraphs>138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Cambria Math</vt:lpstr>
      <vt:lpstr>Times New Roman</vt:lpstr>
      <vt:lpstr>Wingdings</vt:lpstr>
      <vt:lpstr>Office Theme</vt:lpstr>
      <vt:lpstr>Capabilities as Real Options </vt:lpstr>
      <vt:lpstr>Introduction</vt:lpstr>
      <vt:lpstr>Structure of the paper</vt:lpstr>
      <vt:lpstr>Strategy as Heuristic</vt:lpstr>
      <vt:lpstr>Irreversibility</vt:lpstr>
      <vt:lpstr>Uncertainty</vt:lpstr>
      <vt:lpstr>Inertia</vt:lpstr>
      <vt:lpstr>PowerPoint Presentation</vt:lpstr>
      <vt:lpstr>A Formal Description </vt:lpstr>
      <vt:lpstr>Looking Outside the Firm:                     Market Pricing </vt:lpstr>
      <vt:lpstr>Looking Inside the Firm: Capability Sets</vt:lpstr>
      <vt:lpstr>Dynamic Valuation of the Critical Capability Set </vt:lpstr>
      <vt:lpstr>Tradeoffs and switching points</vt:lpstr>
      <vt:lpstr>Avoiding competency traps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Capabilities as Real Options </dc:title>
  <dc:creator>Mahoney, Joseph T</dc:creator>
  <cp:lastModifiedBy>Mahoney, Joseph T</cp:lastModifiedBy>
  <cp:revision>1</cp:revision>
  <dcterms:created xsi:type="dcterms:W3CDTF">2023-02-28T05:40:13Z</dcterms:created>
  <dcterms:modified xsi:type="dcterms:W3CDTF">2023-02-28T05:40:50Z</dcterms:modified>
</cp:coreProperties>
</file>